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83" r:id="rId11"/>
    <p:sldId id="274" r:id="rId12"/>
    <p:sldId id="275" r:id="rId13"/>
    <p:sldId id="276" r:id="rId14"/>
    <p:sldId id="277" r:id="rId15"/>
    <p:sldId id="278" r:id="rId16"/>
    <p:sldId id="279" r:id="rId17"/>
    <p:sldId id="280" r:id="rId18"/>
    <p:sldId id="281" r:id="rId19"/>
    <p:sldId id="284" r:id="rId20"/>
    <p:sldId id="264" r:id="rId21"/>
    <p:sldId id="265" r:id="rId22"/>
    <p:sldId id="266" r:id="rId23"/>
    <p:sldId id="267" r:id="rId24"/>
    <p:sldId id="268" r:id="rId25"/>
    <p:sldId id="269" r:id="rId26"/>
    <p:sldId id="270" r:id="rId27"/>
    <p:sldId id="271" r:id="rId28"/>
    <p:sldId id="28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showGuides="1">
      <p:cViewPr varScale="1">
        <p:scale>
          <a:sx n="74" d="100"/>
          <a:sy n="74" d="100"/>
        </p:scale>
        <p:origin x="600"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68B6571-313C-460C-A376-A44528352F04}" type="datetimeFigureOut">
              <a:rPr lang="tr-TR" smtClean="0"/>
              <a:t>10.10.2014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8574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8B6571-313C-460C-A376-A44528352F04}" type="datetimeFigureOut">
              <a:rPr lang="tr-TR" smtClean="0"/>
              <a:t>10.10.2014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213651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8B6571-313C-460C-A376-A44528352F04}" type="datetimeFigureOut">
              <a:rPr lang="tr-TR" smtClean="0"/>
              <a:t>10.10.2014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226432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24417" y="0"/>
            <a:ext cx="10972800" cy="90805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dirty="0"/>
          </a:p>
        </p:txBody>
      </p:sp>
      <p:sp>
        <p:nvSpPr>
          <p:cNvPr id="4" name="3 Veri Yer Tutucusu"/>
          <p:cNvSpPr>
            <a:spLocks noGrp="1"/>
          </p:cNvSpPr>
          <p:nvPr>
            <p:ph type="dt" sz="half" idx="10"/>
          </p:nvPr>
        </p:nvSpPr>
        <p:spPr/>
        <p:txBody>
          <a:bodyPr/>
          <a:lstStyle>
            <a:lvl1pPr>
              <a:defRPr/>
            </a:lvl1pPr>
          </a:lstStyle>
          <a:p>
            <a:pPr>
              <a:defRPr/>
            </a:pPr>
            <a:fld id="{8218942E-3781-4DF6-8457-7C3A9B699CBF}" type="datetime1">
              <a:rPr lang="tr-TR"/>
              <a:pPr>
                <a:defRPr/>
              </a:pPr>
              <a:t>10.10.2014</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F1EFC0E-CCA7-4241-85B0-7A78E1FBEFF9}" type="slidenum">
              <a:rPr lang="tr-TR" altLang="tr-TR"/>
              <a:pPr>
                <a:defRPr/>
              </a:pPr>
              <a:t>‹#›</a:t>
            </a:fld>
            <a:endParaRPr lang="tr-TR" altLang="tr-TR"/>
          </a:p>
        </p:txBody>
      </p:sp>
    </p:spTree>
    <p:extLst>
      <p:ext uri="{BB962C8B-B14F-4D97-AF65-F5344CB8AC3E}">
        <p14:creationId xmlns:p14="http://schemas.microsoft.com/office/powerpoint/2010/main" val="352905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8B6571-313C-460C-A376-A44528352F04}" type="datetimeFigureOut">
              <a:rPr lang="tr-TR" smtClean="0"/>
              <a:t>10.10.2014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46824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68B6571-313C-460C-A376-A44528352F04}" type="datetimeFigureOut">
              <a:rPr lang="tr-TR" smtClean="0"/>
              <a:t>10.10.2014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322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8B6571-313C-460C-A376-A44528352F04}" type="datetimeFigureOut">
              <a:rPr lang="tr-TR" smtClean="0"/>
              <a:t>10.10.2014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4948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8B6571-313C-460C-A376-A44528352F04}" type="datetimeFigureOut">
              <a:rPr lang="tr-TR" smtClean="0"/>
              <a:t>10.10.2014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97803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8B6571-313C-460C-A376-A44528352F04}" type="datetimeFigureOut">
              <a:rPr lang="tr-TR" smtClean="0"/>
              <a:t>10.10.2014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30592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8B6571-313C-460C-A376-A44528352F04}" type="datetimeFigureOut">
              <a:rPr lang="tr-TR" smtClean="0"/>
              <a:t>10.10.2014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69319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8B6571-313C-460C-A376-A44528352F04}" type="datetimeFigureOut">
              <a:rPr lang="tr-TR" smtClean="0"/>
              <a:t>10.10.2014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268397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8B6571-313C-460C-A376-A44528352F04}" type="datetimeFigureOut">
              <a:rPr lang="tr-TR" smtClean="0"/>
              <a:t>10.10.2014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88FE21-1D16-4BAA-AE15-24EC5F0C1064}" type="slidenum">
              <a:rPr lang="tr-TR" smtClean="0"/>
              <a:t>‹#›</a:t>
            </a:fld>
            <a:endParaRPr lang="tr-TR"/>
          </a:p>
        </p:txBody>
      </p:sp>
    </p:spTree>
    <p:extLst>
      <p:ext uri="{BB962C8B-B14F-4D97-AF65-F5344CB8AC3E}">
        <p14:creationId xmlns:p14="http://schemas.microsoft.com/office/powerpoint/2010/main" val="186784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B6571-313C-460C-A376-A44528352F04}" type="datetimeFigureOut">
              <a:rPr lang="tr-TR" smtClean="0"/>
              <a:t>10.10.2014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FE21-1D16-4BAA-AE15-24EC5F0C1064}" type="slidenum">
              <a:rPr lang="tr-TR" smtClean="0"/>
              <a:t>‹#›</a:t>
            </a:fld>
            <a:endParaRPr lang="tr-TR"/>
          </a:p>
        </p:txBody>
      </p:sp>
    </p:spTree>
    <p:extLst>
      <p:ext uri="{BB962C8B-B14F-4D97-AF65-F5344CB8AC3E}">
        <p14:creationId xmlns:p14="http://schemas.microsoft.com/office/powerpoint/2010/main" val="299118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eyaygin.meb.gov.t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mebbis.meb.gov.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152672"/>
            <a:ext cx="9144000" cy="2387600"/>
          </a:xfrm>
        </p:spPr>
        <p:txBody>
          <a:bodyPr>
            <a:normAutofit fontScale="90000"/>
          </a:bodyPr>
          <a:lstStyle/>
          <a:p>
            <a:r>
              <a:rPr lang="tr-TR" dirty="0" smtClean="0"/>
              <a:t>2014-2015 Eğitim Öğretim</a:t>
            </a:r>
            <a:br>
              <a:rPr lang="tr-TR" dirty="0" smtClean="0"/>
            </a:br>
            <a:r>
              <a:rPr lang="tr-TR" dirty="0" smtClean="0"/>
              <a:t>Yılı İstatistik Girişleri</a:t>
            </a:r>
            <a:br>
              <a:rPr lang="tr-TR" dirty="0" smtClean="0"/>
            </a:br>
            <a:endParaRPr lang="tr-TR" dirty="0"/>
          </a:p>
        </p:txBody>
      </p:sp>
      <p:sp>
        <p:nvSpPr>
          <p:cNvPr id="3" name="Alt Başlık 2"/>
          <p:cNvSpPr>
            <a:spLocks noGrp="1"/>
          </p:cNvSpPr>
          <p:nvPr>
            <p:ph type="subTitle" idx="1"/>
          </p:nvPr>
        </p:nvSpPr>
        <p:spPr>
          <a:xfrm>
            <a:off x="1056068" y="5121744"/>
            <a:ext cx="9611932" cy="1655762"/>
          </a:xfrm>
        </p:spPr>
        <p:txBody>
          <a:bodyPr/>
          <a:lstStyle/>
          <a:p>
            <a:r>
              <a:rPr lang="pt-BR" dirty="0" smtClean="0">
                <a:latin typeface="Century Gothic" panose="020B0502020202020204" pitchFamily="34" charset="0"/>
              </a:rPr>
              <a:t>ME</a:t>
            </a:r>
            <a:r>
              <a:rPr lang="tr-TR" dirty="0" smtClean="0">
                <a:latin typeface="Century Gothic" panose="020B0502020202020204" pitchFamily="34" charset="0"/>
              </a:rPr>
              <a:t>İ</a:t>
            </a:r>
            <a:r>
              <a:rPr lang="tr-TR" dirty="0">
                <a:latin typeface="Century Gothic" panose="020B0502020202020204" pitchFamily="34" charset="0"/>
              </a:rPr>
              <a:t>S</a:t>
            </a:r>
            <a:r>
              <a:rPr lang="pt-BR" dirty="0" smtClean="0">
                <a:latin typeface="Century Gothic" panose="020B0502020202020204" pitchFamily="34" charset="0"/>
              </a:rPr>
              <a:t> Mod</a:t>
            </a:r>
            <a:r>
              <a:rPr lang="tr-TR" dirty="0" err="1" smtClean="0">
                <a:latin typeface="Century Gothic" panose="020B0502020202020204" pitchFamily="34" charset="0"/>
              </a:rPr>
              <a:t>ülü</a:t>
            </a:r>
            <a:r>
              <a:rPr lang="pt-BR" dirty="0" smtClean="0">
                <a:latin typeface="Century Gothic" panose="020B0502020202020204" pitchFamily="34" charset="0"/>
              </a:rPr>
              <a:t>, </a:t>
            </a:r>
            <a:r>
              <a:rPr lang="tr-TR" dirty="0" smtClean="0">
                <a:latin typeface="Century Gothic" panose="020B0502020202020204" pitchFamily="34" charset="0"/>
              </a:rPr>
              <a:t>E-Yaygın Modülü </a:t>
            </a:r>
            <a:r>
              <a:rPr lang="pt-BR" dirty="0" smtClean="0">
                <a:latin typeface="Century Gothic" panose="020B0502020202020204" pitchFamily="34" charset="0"/>
              </a:rPr>
              <a:t>ve </a:t>
            </a:r>
            <a:r>
              <a:rPr lang="tr-TR" dirty="0" smtClean="0">
                <a:latin typeface="Century Gothic" panose="020B0502020202020204" pitchFamily="34" charset="0"/>
              </a:rPr>
              <a:t>E-Okul </a:t>
            </a:r>
            <a:r>
              <a:rPr lang="tr-TR" dirty="0" err="1" smtClean="0">
                <a:latin typeface="Century Gothic" panose="020B0502020202020204" pitchFamily="34" charset="0"/>
              </a:rPr>
              <a:t>Yö</a:t>
            </a:r>
            <a:r>
              <a:rPr lang="pt-BR" dirty="0" smtClean="0">
                <a:latin typeface="Century Gothic" panose="020B0502020202020204" pitchFamily="34" charset="0"/>
              </a:rPr>
              <a:t>netim Bilgi Sistemi </a:t>
            </a:r>
            <a:endParaRPr lang="tr-TR" dirty="0">
              <a:latin typeface="Century Gothic" panose="020B0502020202020204" pitchFamily="34" charset="0"/>
            </a:endParaRPr>
          </a:p>
        </p:txBody>
      </p:sp>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32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152672"/>
            <a:ext cx="9144000" cy="2387600"/>
          </a:xfrm>
        </p:spPr>
        <p:txBody>
          <a:bodyPr>
            <a:normAutofit/>
          </a:bodyPr>
          <a:lstStyle/>
          <a:p>
            <a:r>
              <a:rPr lang="tr-TR" dirty="0" smtClean="0"/>
              <a:t>E-Okul Giriş Adımları</a:t>
            </a:r>
            <a:br>
              <a:rPr lang="tr-TR" dirty="0" smtClean="0"/>
            </a:br>
            <a:endParaRPr lang="tr-TR" dirty="0"/>
          </a:p>
        </p:txBody>
      </p:sp>
      <p:sp>
        <p:nvSpPr>
          <p:cNvPr id="3" name="Alt Başlık 2"/>
          <p:cNvSpPr>
            <a:spLocks noGrp="1"/>
          </p:cNvSpPr>
          <p:nvPr>
            <p:ph type="subTitle" idx="1"/>
          </p:nvPr>
        </p:nvSpPr>
        <p:spPr>
          <a:xfrm>
            <a:off x="1056068" y="5121744"/>
            <a:ext cx="9611932" cy="1655762"/>
          </a:xfrm>
        </p:spPr>
        <p:txBody>
          <a:bodyPr/>
          <a:lstStyle/>
          <a:p>
            <a:r>
              <a:rPr lang="pt-BR" dirty="0" smtClean="0">
                <a:latin typeface="Century Gothic" panose="020B0502020202020204" pitchFamily="34" charset="0"/>
              </a:rPr>
              <a:t>ME</a:t>
            </a:r>
            <a:r>
              <a:rPr lang="tr-TR" dirty="0" smtClean="0">
                <a:latin typeface="Century Gothic" panose="020B0502020202020204" pitchFamily="34" charset="0"/>
              </a:rPr>
              <a:t>İ</a:t>
            </a:r>
            <a:r>
              <a:rPr lang="tr-TR" dirty="0">
                <a:latin typeface="Century Gothic" panose="020B0502020202020204" pitchFamily="34" charset="0"/>
              </a:rPr>
              <a:t>S</a:t>
            </a:r>
            <a:r>
              <a:rPr lang="pt-BR" dirty="0" smtClean="0">
                <a:latin typeface="Century Gothic" panose="020B0502020202020204" pitchFamily="34" charset="0"/>
              </a:rPr>
              <a:t> Mod</a:t>
            </a:r>
            <a:r>
              <a:rPr lang="tr-TR" dirty="0" err="1" smtClean="0">
                <a:latin typeface="Century Gothic" panose="020B0502020202020204" pitchFamily="34" charset="0"/>
              </a:rPr>
              <a:t>ülü</a:t>
            </a:r>
            <a:r>
              <a:rPr lang="pt-BR" dirty="0" smtClean="0">
                <a:latin typeface="Century Gothic" panose="020B0502020202020204" pitchFamily="34" charset="0"/>
              </a:rPr>
              <a:t>, </a:t>
            </a:r>
            <a:r>
              <a:rPr lang="tr-TR" dirty="0" smtClean="0">
                <a:latin typeface="Century Gothic" panose="020B0502020202020204" pitchFamily="34" charset="0"/>
              </a:rPr>
              <a:t>E-Yaygın Modülü </a:t>
            </a:r>
            <a:r>
              <a:rPr lang="pt-BR" dirty="0" smtClean="0">
                <a:latin typeface="Century Gothic" panose="020B0502020202020204" pitchFamily="34" charset="0"/>
              </a:rPr>
              <a:t>ve </a:t>
            </a:r>
            <a:r>
              <a:rPr lang="tr-TR" dirty="0" smtClean="0">
                <a:latin typeface="Century Gothic" panose="020B0502020202020204" pitchFamily="34" charset="0"/>
              </a:rPr>
              <a:t>E-Okul </a:t>
            </a:r>
            <a:r>
              <a:rPr lang="tr-TR" dirty="0" err="1" smtClean="0">
                <a:latin typeface="Century Gothic" panose="020B0502020202020204" pitchFamily="34" charset="0"/>
              </a:rPr>
              <a:t>Yö</a:t>
            </a:r>
            <a:r>
              <a:rPr lang="pt-BR" dirty="0" smtClean="0">
                <a:latin typeface="Century Gothic" panose="020B0502020202020204" pitchFamily="34" charset="0"/>
              </a:rPr>
              <a:t>netim Bilgi Sistemi </a:t>
            </a:r>
            <a:endParaRPr lang="tr-TR" dirty="0">
              <a:latin typeface="Century Gothic" panose="020B0502020202020204" pitchFamily="34" charset="0"/>
            </a:endParaRPr>
          </a:p>
        </p:txBody>
      </p:sp>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08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3092C8-736A-4A2E-98A3-89E4756458BF}" type="slidenum">
              <a:rPr lang="tr-TR" altLang="tr-TR" sz="1200">
                <a:solidFill>
                  <a:srgbClr val="898989"/>
                </a:solidFill>
              </a:rPr>
              <a:pPr>
                <a:spcBef>
                  <a:spcPct val="0"/>
                </a:spcBef>
                <a:buFontTx/>
                <a:buNone/>
              </a:pPr>
              <a:t>11</a:t>
            </a:fld>
            <a:endParaRPr lang="tr-TR" altLang="tr-TR" sz="1200">
              <a:solidFill>
                <a:srgbClr val="898989"/>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928688"/>
            <a:ext cx="8715375" cy="5715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881189" y="4500564"/>
            <a:ext cx="100012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FF0000"/>
              </a:solidFill>
            </a:endParaRPr>
          </a:p>
        </p:txBody>
      </p:sp>
      <p:sp>
        <p:nvSpPr>
          <p:cNvPr id="7" name="6 Dikdörtgen"/>
          <p:cNvSpPr/>
          <p:nvPr/>
        </p:nvSpPr>
        <p:spPr>
          <a:xfrm>
            <a:off x="6953250" y="4071938"/>
            <a:ext cx="2357438" cy="1071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8" name="7 Yukarı Ok"/>
          <p:cNvSpPr/>
          <p:nvPr/>
        </p:nvSpPr>
        <p:spPr>
          <a:xfrm>
            <a:off x="8596314" y="3500438"/>
            <a:ext cx="428625" cy="50006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FF0000"/>
              </a:solidFill>
            </a:endParaRPr>
          </a:p>
        </p:txBody>
      </p:sp>
      <p:sp>
        <p:nvSpPr>
          <p:cNvPr id="9" name="8 Oval"/>
          <p:cNvSpPr/>
          <p:nvPr/>
        </p:nvSpPr>
        <p:spPr>
          <a:xfrm>
            <a:off x="7310438" y="2214564"/>
            <a:ext cx="3143250" cy="1214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400" b="1" dirty="0">
                <a:solidFill>
                  <a:schemeClr val="tx1"/>
                </a:solidFill>
              </a:rPr>
              <a:t>Okul bilgileri güncelle ekranındaki aşağıda kutu içerisinde gösterilen bölüm kesinlikle doldurulacaktır. </a:t>
            </a:r>
          </a:p>
        </p:txBody>
      </p:sp>
      <p:sp>
        <p:nvSpPr>
          <p:cNvPr id="10" name="9 Yukarı Ok"/>
          <p:cNvSpPr/>
          <p:nvPr/>
        </p:nvSpPr>
        <p:spPr>
          <a:xfrm>
            <a:off x="3595688" y="3000376"/>
            <a:ext cx="285750" cy="428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FF0000"/>
              </a:solidFill>
            </a:endParaRPr>
          </a:p>
        </p:txBody>
      </p:sp>
      <p:pic>
        <p:nvPicPr>
          <p:cNvPr id="10250"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316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2809875" y="0"/>
            <a:ext cx="6572250" cy="908050"/>
          </a:xfrm>
        </p:spPr>
        <p:txBody>
          <a:bodyPr/>
          <a:lstStyle/>
          <a:p>
            <a:r>
              <a:rPr lang="tr-TR" altLang="tr-TR" smtClean="0"/>
              <a:t>ÖĞRETİM ŞEKLİ EKRANI</a:t>
            </a:r>
          </a:p>
        </p:txBody>
      </p:sp>
      <p:sp>
        <p:nvSpPr>
          <p:cNvPr id="1126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0E04DE-0EC6-4020-905D-1EA2D60957B0}" type="slidenum">
              <a:rPr lang="tr-TR" altLang="tr-TR" sz="1200">
                <a:solidFill>
                  <a:srgbClr val="898989"/>
                </a:solidFill>
              </a:rPr>
              <a:pPr>
                <a:spcBef>
                  <a:spcPct val="0"/>
                </a:spcBef>
                <a:buFontTx/>
                <a:buNone/>
              </a:pPr>
              <a:t>12</a:t>
            </a:fld>
            <a:endParaRPr lang="tr-TR" altLang="tr-TR" sz="1200">
              <a:solidFill>
                <a:srgbClr val="898989"/>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1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666875" y="4643438"/>
            <a:ext cx="1214438"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9" name="8 Yukarı Ok"/>
          <p:cNvSpPr/>
          <p:nvPr/>
        </p:nvSpPr>
        <p:spPr>
          <a:xfrm>
            <a:off x="3452813" y="3000376"/>
            <a:ext cx="285750" cy="428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FF0000"/>
              </a:solidFill>
            </a:endParaRPr>
          </a:p>
        </p:txBody>
      </p:sp>
      <p:sp>
        <p:nvSpPr>
          <p:cNvPr id="11" name="10 Sağ Ok"/>
          <p:cNvSpPr/>
          <p:nvPr/>
        </p:nvSpPr>
        <p:spPr>
          <a:xfrm>
            <a:off x="7810501" y="3143251"/>
            <a:ext cx="785813" cy="428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12" name="11 Oval"/>
          <p:cNvSpPr/>
          <p:nvPr/>
        </p:nvSpPr>
        <p:spPr>
          <a:xfrm>
            <a:off x="8667750" y="2500314"/>
            <a:ext cx="1785938" cy="1571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200" b="1" dirty="0">
                <a:solidFill>
                  <a:schemeClr val="tx1"/>
                </a:solidFill>
              </a:rPr>
              <a:t>Öğretim şekli girişinden bir tanesi mutlaka seçilmeli boş bırakılmamalıdır</a:t>
            </a:r>
          </a:p>
        </p:txBody>
      </p:sp>
      <p:pic>
        <p:nvPicPr>
          <p:cNvPr id="11273" name="Resi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669" y="2965450"/>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25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2595564" y="0"/>
            <a:ext cx="6643687" cy="908050"/>
          </a:xfrm>
        </p:spPr>
        <p:txBody>
          <a:bodyPr/>
          <a:lstStyle/>
          <a:p>
            <a:r>
              <a:rPr lang="tr-TR" altLang="tr-TR" smtClean="0"/>
              <a:t>OKUL/KURUM BİNA EKRANI</a:t>
            </a:r>
          </a:p>
        </p:txBody>
      </p:sp>
      <p:sp>
        <p:nvSpPr>
          <p:cNvPr id="122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4E1FF5-DE68-4A23-8443-2103F49D66E4}" type="slidenum">
              <a:rPr lang="tr-TR" altLang="tr-TR" sz="1200">
                <a:solidFill>
                  <a:srgbClr val="898989"/>
                </a:solidFill>
              </a:rPr>
              <a:pPr>
                <a:spcBef>
                  <a:spcPct val="0"/>
                </a:spcBef>
                <a:buFontTx/>
                <a:buNone/>
              </a:pPr>
              <a:t>13</a:t>
            </a:fld>
            <a:endParaRPr lang="tr-TR" altLang="tr-TR" sz="1200">
              <a:solidFill>
                <a:srgbClr val="898989"/>
              </a:solidFill>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286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524000" y="4857750"/>
            <a:ext cx="1428750"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7" name="6 Sağ Ok"/>
          <p:cNvSpPr/>
          <p:nvPr/>
        </p:nvSpPr>
        <p:spPr>
          <a:xfrm>
            <a:off x="3095626" y="4786314"/>
            <a:ext cx="785813" cy="4841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8" name="7 Oval"/>
          <p:cNvSpPr/>
          <p:nvPr/>
        </p:nvSpPr>
        <p:spPr>
          <a:xfrm>
            <a:off x="3810000" y="2928939"/>
            <a:ext cx="5429250" cy="29860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a:solidFill>
                  <a:schemeClr val="tx1"/>
                </a:solidFill>
              </a:rPr>
              <a:t>2013-2014 eğitim öğretim yılında e-okul modülü içerisinde bulunan tüm ilkokul, ortaokul ve imam hatip orta okullarına ait </a:t>
            </a:r>
            <a:r>
              <a:rPr lang="tr-TR" sz="1600" b="1" dirty="0">
                <a:solidFill>
                  <a:srgbClr val="FF0000"/>
                </a:solidFill>
              </a:rPr>
              <a:t>tahsis durumu, bina durumu, lojman durumu ve bina kullanım ekranlarının </a:t>
            </a:r>
            <a:r>
              <a:rPr lang="tr-TR" sz="1600" b="1" dirty="0">
                <a:solidFill>
                  <a:schemeClr val="tx1"/>
                </a:solidFill>
              </a:rPr>
              <a:t>boşaltılarak yeniden doldurulması gerekmektedir.</a:t>
            </a:r>
          </a:p>
        </p:txBody>
      </p:sp>
      <p:pic>
        <p:nvPicPr>
          <p:cNvPr id="9"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0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1BC234-8682-4DA9-A79F-0E4FCAB75909}" type="slidenum">
              <a:rPr lang="tr-TR" altLang="tr-TR" sz="1200">
                <a:solidFill>
                  <a:srgbClr val="898989"/>
                </a:solidFill>
              </a:rPr>
              <a:pPr>
                <a:spcBef>
                  <a:spcPct val="0"/>
                </a:spcBef>
                <a:buFontTx/>
                <a:buNone/>
              </a:pPr>
              <a:t>14</a:t>
            </a:fld>
            <a:endParaRPr lang="tr-TR" altLang="tr-TR" sz="1200">
              <a:solidFill>
                <a:srgbClr val="898989"/>
              </a:solidFill>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9" y="1000126"/>
            <a:ext cx="892333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738314" y="4786314"/>
            <a:ext cx="1214437"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7" name="6 Yukarı Ok"/>
          <p:cNvSpPr/>
          <p:nvPr/>
        </p:nvSpPr>
        <p:spPr>
          <a:xfrm>
            <a:off x="3452814" y="2928938"/>
            <a:ext cx="357187" cy="5715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8" name="7 Aşağı Ok"/>
          <p:cNvSpPr/>
          <p:nvPr/>
        </p:nvSpPr>
        <p:spPr>
          <a:xfrm>
            <a:off x="6024564" y="4214814"/>
            <a:ext cx="428625" cy="3571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9" name="8 Oval"/>
          <p:cNvSpPr/>
          <p:nvPr/>
        </p:nvSpPr>
        <p:spPr>
          <a:xfrm>
            <a:off x="4452939" y="4714875"/>
            <a:ext cx="3786187" cy="12001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a:solidFill>
                  <a:schemeClr val="tx1"/>
                </a:solidFill>
              </a:rPr>
              <a:t>Bina sahibi kurumlar tahsis bilgileri ekranını yukarıdaki gibi kesinlikle boş bırakıp kaydedecekler.</a:t>
            </a:r>
          </a:p>
        </p:txBody>
      </p:sp>
      <p:sp>
        <p:nvSpPr>
          <p:cNvPr id="13320" name="1 Başlık"/>
          <p:cNvSpPr>
            <a:spLocks noGrp="1"/>
          </p:cNvSpPr>
          <p:nvPr>
            <p:ph type="title"/>
          </p:nvPr>
        </p:nvSpPr>
        <p:spPr>
          <a:xfrm>
            <a:off x="2809876" y="0"/>
            <a:ext cx="5929313" cy="908050"/>
          </a:xfrm>
        </p:spPr>
        <p:txBody>
          <a:bodyPr/>
          <a:lstStyle/>
          <a:p>
            <a:r>
              <a:rPr lang="tr-TR" altLang="tr-TR" smtClean="0"/>
              <a:t>BİNA-TAHSİS EKRANI</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036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2738439" y="0"/>
            <a:ext cx="6429375" cy="908050"/>
          </a:xfrm>
        </p:spPr>
        <p:txBody>
          <a:bodyPr/>
          <a:lstStyle/>
          <a:p>
            <a:r>
              <a:rPr lang="tr-TR" altLang="tr-TR" smtClean="0"/>
              <a:t>BİNA DURUMU EKRANI</a:t>
            </a:r>
          </a:p>
        </p:txBody>
      </p:sp>
      <p:sp>
        <p:nvSpPr>
          <p:cNvPr id="1433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F05CFE-CDAB-4C65-B1C1-239AAB16D5BB}" type="slidenum">
              <a:rPr lang="tr-TR" altLang="tr-TR" sz="1200">
                <a:solidFill>
                  <a:srgbClr val="898989"/>
                </a:solidFill>
              </a:rPr>
              <a:pPr>
                <a:spcBef>
                  <a:spcPct val="0"/>
                </a:spcBef>
                <a:buFontTx/>
                <a:buNone/>
              </a:pPr>
              <a:t>15</a:t>
            </a:fld>
            <a:endParaRPr lang="tr-TR" altLang="tr-TR" sz="1200">
              <a:solidFill>
                <a:srgbClr val="898989"/>
              </a:solidFill>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39" y="908051"/>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666875" y="5072063"/>
            <a:ext cx="1214438"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cxnSp>
        <p:nvCxnSpPr>
          <p:cNvPr id="8" name="7 Düz Ok Bağlayıcısı"/>
          <p:cNvCxnSpPr/>
          <p:nvPr/>
        </p:nvCxnSpPr>
        <p:spPr>
          <a:xfrm>
            <a:off x="3667125" y="4929188"/>
            <a:ext cx="928688" cy="285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Oval"/>
          <p:cNvSpPr/>
          <p:nvPr/>
        </p:nvSpPr>
        <p:spPr>
          <a:xfrm>
            <a:off x="4238625" y="5072064"/>
            <a:ext cx="5143500" cy="9286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200" dirty="0">
                <a:solidFill>
                  <a:schemeClr val="tx1"/>
                </a:solidFill>
              </a:rPr>
              <a:t>Bina durumu ekranında sadece tek giriş yapılacaktır. Bazı kurumlarımızda 2-3 giriş yapıldığından ve bilgilerin farklı olmasından dolayı sıkıntı oluşmaktadır.</a:t>
            </a:r>
          </a:p>
        </p:txBody>
      </p:sp>
      <p:sp>
        <p:nvSpPr>
          <p:cNvPr id="11" name="10 Aşağı Ok"/>
          <p:cNvSpPr/>
          <p:nvPr/>
        </p:nvSpPr>
        <p:spPr>
          <a:xfrm>
            <a:off x="3452814" y="2214563"/>
            <a:ext cx="357187" cy="5715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pic>
        <p:nvPicPr>
          <p:cNvPr id="12"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54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3309938" y="0"/>
            <a:ext cx="5357812" cy="908050"/>
          </a:xfrm>
        </p:spPr>
        <p:txBody>
          <a:bodyPr/>
          <a:lstStyle/>
          <a:p>
            <a:r>
              <a:rPr lang="tr-TR" altLang="tr-TR" smtClean="0"/>
              <a:t>LOJMAN EKRANI</a:t>
            </a:r>
          </a:p>
        </p:txBody>
      </p:sp>
      <p:sp>
        <p:nvSpPr>
          <p:cNvPr id="1536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73760C-7188-4E7E-84B7-CF1E791D9279}" type="slidenum">
              <a:rPr lang="tr-TR" altLang="tr-TR" sz="1200">
                <a:solidFill>
                  <a:srgbClr val="898989"/>
                </a:solidFill>
              </a:rPr>
              <a:pPr>
                <a:spcBef>
                  <a:spcPct val="0"/>
                </a:spcBef>
                <a:buFontTx/>
                <a:buNone/>
              </a:pPr>
              <a:t>16</a:t>
            </a:fld>
            <a:endParaRPr lang="tr-TR" altLang="tr-TR" sz="1200">
              <a:solidFill>
                <a:srgbClr val="898989"/>
              </a:solidFill>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1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666875" y="5143501"/>
            <a:ext cx="1214438"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pic>
        <p:nvPicPr>
          <p:cNvPr id="7"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245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095625" y="0"/>
            <a:ext cx="6000750" cy="908050"/>
          </a:xfrm>
        </p:spPr>
        <p:txBody>
          <a:bodyPr/>
          <a:lstStyle/>
          <a:p>
            <a:r>
              <a:rPr lang="tr-TR" altLang="tr-TR" smtClean="0"/>
              <a:t>BİNA KULLANIMI EKRANI</a:t>
            </a:r>
          </a:p>
        </p:txBody>
      </p:sp>
      <p:sp>
        <p:nvSpPr>
          <p:cNvPr id="163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F907AC-EEA1-4A8C-937F-88E88DEEC5A9}" type="slidenum">
              <a:rPr lang="tr-TR" altLang="tr-TR" sz="1200">
                <a:solidFill>
                  <a:srgbClr val="898989"/>
                </a:solidFill>
              </a:rPr>
              <a:pPr>
                <a:spcBef>
                  <a:spcPct val="0"/>
                </a:spcBef>
                <a:buFontTx/>
                <a:buNone/>
              </a:pPr>
              <a:t>17</a:t>
            </a:fld>
            <a:endParaRPr lang="tr-TR" altLang="tr-TR" sz="1200">
              <a:solidFill>
                <a:srgbClr val="898989"/>
              </a:solidFill>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126"/>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666875" y="5072063"/>
            <a:ext cx="1200150" cy="214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7" name="6 Dikdörtgen"/>
          <p:cNvSpPr/>
          <p:nvPr/>
        </p:nvSpPr>
        <p:spPr>
          <a:xfrm>
            <a:off x="3667126" y="5286375"/>
            <a:ext cx="6143625" cy="857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8" name="7 Yukarı Ok"/>
          <p:cNvSpPr/>
          <p:nvPr/>
        </p:nvSpPr>
        <p:spPr>
          <a:xfrm>
            <a:off x="6810376" y="4714876"/>
            <a:ext cx="428625" cy="50006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9" name="8 Oval"/>
          <p:cNvSpPr/>
          <p:nvPr/>
        </p:nvSpPr>
        <p:spPr>
          <a:xfrm>
            <a:off x="5381626" y="3643313"/>
            <a:ext cx="3857625" cy="10715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200" b="1" dirty="0">
                <a:solidFill>
                  <a:schemeClr val="tx1"/>
                </a:solidFill>
              </a:rPr>
              <a:t>Toplam derslik sayısının anasınıfı olarak kullanılan derslik sayısı hücresine yazılmaması konusu hususuna dikkat edilmesi.</a:t>
            </a:r>
          </a:p>
        </p:txBody>
      </p:sp>
      <p:pic>
        <p:nvPicPr>
          <p:cNvPr id="10"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40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095626" y="0"/>
            <a:ext cx="6143625" cy="908050"/>
          </a:xfrm>
        </p:spPr>
        <p:txBody>
          <a:bodyPr/>
          <a:lstStyle/>
          <a:p>
            <a:r>
              <a:rPr lang="tr-TR" altLang="tr-TR" sz="3200"/>
              <a:t>MEİS MODÜLÜ EĞİTİM İMKANLARI</a:t>
            </a:r>
          </a:p>
        </p:txBody>
      </p:sp>
      <p:sp>
        <p:nvSpPr>
          <p:cNvPr id="1741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241884-99D0-4737-928D-05F4F2E6FE78}" type="slidenum">
              <a:rPr lang="tr-TR" altLang="tr-TR" sz="1200">
                <a:solidFill>
                  <a:srgbClr val="898989"/>
                </a:solidFill>
              </a:rPr>
              <a:pPr>
                <a:spcBef>
                  <a:spcPct val="0"/>
                </a:spcBef>
                <a:buFontTx/>
                <a:buNone/>
              </a:pPr>
              <a:t>18</a:t>
            </a:fld>
            <a:endParaRPr lang="tr-TR" altLang="tr-TR" sz="1200">
              <a:solidFill>
                <a:srgbClr val="898989"/>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1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524000" y="4643438"/>
            <a:ext cx="11430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7"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6" y="3000376"/>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419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152672"/>
            <a:ext cx="9144000" cy="2387600"/>
          </a:xfrm>
        </p:spPr>
        <p:txBody>
          <a:bodyPr>
            <a:normAutofit/>
          </a:bodyPr>
          <a:lstStyle/>
          <a:p>
            <a:r>
              <a:rPr lang="tr-TR" dirty="0" err="1" smtClean="0"/>
              <a:t>Meis</a:t>
            </a:r>
            <a:r>
              <a:rPr lang="tr-TR" dirty="0" smtClean="0"/>
              <a:t> Modülü Giriş Adımları</a:t>
            </a:r>
            <a:br>
              <a:rPr lang="tr-TR" dirty="0" smtClean="0"/>
            </a:br>
            <a:endParaRPr lang="tr-TR" dirty="0"/>
          </a:p>
        </p:txBody>
      </p:sp>
      <p:sp>
        <p:nvSpPr>
          <p:cNvPr id="3" name="Alt Başlık 2"/>
          <p:cNvSpPr>
            <a:spLocks noGrp="1"/>
          </p:cNvSpPr>
          <p:nvPr>
            <p:ph type="subTitle" idx="1"/>
          </p:nvPr>
        </p:nvSpPr>
        <p:spPr>
          <a:xfrm>
            <a:off x="1056068" y="5121744"/>
            <a:ext cx="9611932" cy="1655762"/>
          </a:xfrm>
        </p:spPr>
        <p:txBody>
          <a:bodyPr/>
          <a:lstStyle/>
          <a:p>
            <a:r>
              <a:rPr lang="pt-BR" dirty="0" smtClean="0">
                <a:latin typeface="Century Gothic" panose="020B0502020202020204" pitchFamily="34" charset="0"/>
              </a:rPr>
              <a:t>ME</a:t>
            </a:r>
            <a:r>
              <a:rPr lang="tr-TR" dirty="0" smtClean="0">
                <a:latin typeface="Century Gothic" panose="020B0502020202020204" pitchFamily="34" charset="0"/>
              </a:rPr>
              <a:t>İ</a:t>
            </a:r>
            <a:r>
              <a:rPr lang="tr-TR" dirty="0">
                <a:latin typeface="Century Gothic" panose="020B0502020202020204" pitchFamily="34" charset="0"/>
              </a:rPr>
              <a:t>S</a:t>
            </a:r>
            <a:r>
              <a:rPr lang="pt-BR" dirty="0" smtClean="0">
                <a:latin typeface="Century Gothic" panose="020B0502020202020204" pitchFamily="34" charset="0"/>
              </a:rPr>
              <a:t> Mod</a:t>
            </a:r>
            <a:r>
              <a:rPr lang="tr-TR" dirty="0" err="1" smtClean="0">
                <a:latin typeface="Century Gothic" panose="020B0502020202020204" pitchFamily="34" charset="0"/>
              </a:rPr>
              <a:t>ülü</a:t>
            </a:r>
            <a:r>
              <a:rPr lang="pt-BR" dirty="0" smtClean="0">
                <a:latin typeface="Century Gothic" panose="020B0502020202020204" pitchFamily="34" charset="0"/>
              </a:rPr>
              <a:t>, </a:t>
            </a:r>
            <a:r>
              <a:rPr lang="tr-TR" dirty="0" smtClean="0">
                <a:latin typeface="Century Gothic" panose="020B0502020202020204" pitchFamily="34" charset="0"/>
              </a:rPr>
              <a:t>E-Yaygın Modülü </a:t>
            </a:r>
            <a:r>
              <a:rPr lang="pt-BR" dirty="0" smtClean="0">
                <a:latin typeface="Century Gothic" panose="020B0502020202020204" pitchFamily="34" charset="0"/>
              </a:rPr>
              <a:t>ve </a:t>
            </a:r>
            <a:r>
              <a:rPr lang="tr-TR" dirty="0" smtClean="0">
                <a:latin typeface="Century Gothic" panose="020B0502020202020204" pitchFamily="34" charset="0"/>
              </a:rPr>
              <a:t>E-Okul </a:t>
            </a:r>
            <a:r>
              <a:rPr lang="tr-TR" dirty="0" err="1" smtClean="0">
                <a:latin typeface="Century Gothic" panose="020B0502020202020204" pitchFamily="34" charset="0"/>
              </a:rPr>
              <a:t>Yö</a:t>
            </a:r>
            <a:r>
              <a:rPr lang="pt-BR" dirty="0" smtClean="0">
                <a:latin typeface="Century Gothic" panose="020B0502020202020204" pitchFamily="34" charset="0"/>
              </a:rPr>
              <a:t>netim Bilgi Sistemi </a:t>
            </a:r>
            <a:endParaRPr lang="tr-TR" dirty="0">
              <a:latin typeface="Century Gothic" panose="020B0502020202020204" pitchFamily="34" charset="0"/>
            </a:endParaRPr>
          </a:p>
        </p:txBody>
      </p:sp>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2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54434" y="3257057"/>
            <a:ext cx="10753215" cy="2862322"/>
          </a:xfrm>
          <a:prstGeom prst="rect">
            <a:avLst/>
          </a:prstGeom>
          <a:noFill/>
        </p:spPr>
        <p:txBody>
          <a:bodyPr wrap="square" rtlCol="0">
            <a:spAutoFit/>
          </a:bodyPr>
          <a:lstStyle/>
          <a:p>
            <a:pPr algn="ctr">
              <a:spcBef>
                <a:spcPct val="0"/>
              </a:spcBef>
            </a:pPr>
            <a:endParaRPr lang="tr-TR" altLang="tr-TR" b="1" dirty="0" smtClean="0">
              <a:latin typeface="Century Gothic" panose="020B0502020202020204" pitchFamily="34" charset="0"/>
            </a:endParaRPr>
          </a:p>
          <a:p>
            <a:pPr algn="just">
              <a:spcBef>
                <a:spcPct val="0"/>
              </a:spcBef>
            </a:pPr>
            <a:r>
              <a:rPr lang="tr-TR" altLang="tr-TR" b="1" dirty="0" smtClean="0">
                <a:latin typeface="Century Gothic" panose="020B0502020202020204" pitchFamily="34" charset="0"/>
              </a:rPr>
              <a:t>*Öncelikle öğrenci sayılarının net alınabilmesi için </a:t>
            </a:r>
            <a:r>
              <a:rPr lang="tr-TR" altLang="tr-TR" b="1" dirty="0" smtClean="0">
                <a:solidFill>
                  <a:srgbClr val="FF0000"/>
                </a:solidFill>
                <a:latin typeface="Century Gothic" panose="020B0502020202020204" pitchFamily="34" charset="0"/>
              </a:rPr>
              <a:t>aday kayıttaki</a:t>
            </a:r>
            <a:r>
              <a:rPr lang="tr-TR" altLang="tr-TR" b="1" dirty="0" smtClean="0">
                <a:solidFill>
                  <a:srgbClr val="00B050"/>
                </a:solidFill>
                <a:latin typeface="Century Gothic" panose="020B0502020202020204" pitchFamily="34" charset="0"/>
              </a:rPr>
              <a:t> </a:t>
            </a:r>
            <a:r>
              <a:rPr lang="tr-TR" altLang="tr-TR" b="1" dirty="0" smtClean="0">
                <a:latin typeface="Century Gothic" panose="020B0502020202020204" pitchFamily="34" charset="0"/>
              </a:rPr>
              <a:t>öğrencilerin</a:t>
            </a:r>
            <a:r>
              <a:rPr lang="tr-TR" altLang="tr-TR" b="1" dirty="0" smtClean="0">
                <a:solidFill>
                  <a:srgbClr val="00B050"/>
                </a:solidFill>
                <a:latin typeface="Century Gothic" panose="020B0502020202020204" pitchFamily="34" charset="0"/>
              </a:rPr>
              <a:t> </a:t>
            </a:r>
            <a:r>
              <a:rPr lang="tr-TR" altLang="tr-TR" b="1" dirty="0" smtClean="0">
                <a:solidFill>
                  <a:srgbClr val="FF0000"/>
                </a:solidFill>
                <a:latin typeface="Century Gothic" panose="020B0502020202020204" pitchFamily="34" charset="0"/>
              </a:rPr>
              <a:t>kesin kayıta </a:t>
            </a:r>
            <a:r>
              <a:rPr lang="tr-TR" altLang="tr-TR" b="1" dirty="0" smtClean="0">
                <a:latin typeface="Century Gothic" panose="020B0502020202020204" pitchFamily="34" charset="0"/>
              </a:rPr>
              <a:t>geçirilmesi gerekmektedir.</a:t>
            </a:r>
          </a:p>
          <a:p>
            <a:pPr algn="just">
              <a:spcBef>
                <a:spcPct val="0"/>
              </a:spcBef>
            </a:pPr>
            <a:endParaRPr lang="tr-TR" altLang="tr-TR" b="1" dirty="0" smtClean="0">
              <a:solidFill>
                <a:srgbClr val="00B050"/>
              </a:solidFill>
              <a:latin typeface="Century Gothic" panose="020B0502020202020204" pitchFamily="34" charset="0"/>
            </a:endParaRPr>
          </a:p>
          <a:p>
            <a:pPr algn="just">
              <a:spcBef>
                <a:spcPct val="0"/>
              </a:spcBef>
            </a:pPr>
            <a:r>
              <a:rPr lang="tr-TR" altLang="tr-TR" b="1" dirty="0" smtClean="0">
                <a:latin typeface="Century Gothic" panose="020B0502020202020204" pitchFamily="34" charset="0"/>
              </a:rPr>
              <a:t>*Öğrencisi olmayıp </a:t>
            </a:r>
            <a:r>
              <a:rPr lang="tr-TR" altLang="tr-TR" b="1" dirty="0" smtClean="0">
                <a:solidFill>
                  <a:srgbClr val="FF0000"/>
                </a:solidFill>
                <a:latin typeface="Century Gothic" panose="020B0502020202020204" pitchFamily="34" charset="0"/>
              </a:rPr>
              <a:t>açık gözüken fazla şubelerin</a:t>
            </a:r>
            <a:r>
              <a:rPr lang="tr-TR" altLang="tr-TR" b="1" dirty="0" smtClean="0">
                <a:solidFill>
                  <a:srgbClr val="00B050"/>
                </a:solidFill>
                <a:latin typeface="Century Gothic" panose="020B0502020202020204" pitchFamily="34" charset="0"/>
              </a:rPr>
              <a:t> </a:t>
            </a:r>
            <a:r>
              <a:rPr lang="tr-TR" altLang="tr-TR" b="1" dirty="0" smtClean="0">
                <a:latin typeface="Century Gothic" panose="020B0502020202020204" pitchFamily="34" charset="0"/>
              </a:rPr>
              <a:t>kapatılması gerekmektedir.</a:t>
            </a:r>
          </a:p>
          <a:p>
            <a:pPr algn="just">
              <a:spcBef>
                <a:spcPct val="0"/>
              </a:spcBef>
            </a:pPr>
            <a:endParaRPr lang="tr-TR" altLang="tr-TR" b="1" dirty="0" smtClean="0">
              <a:latin typeface="Century Gothic" panose="020B0502020202020204" pitchFamily="34" charset="0"/>
            </a:endParaRPr>
          </a:p>
          <a:p>
            <a:pPr algn="just">
              <a:spcBef>
                <a:spcPct val="0"/>
              </a:spcBef>
            </a:pPr>
            <a:r>
              <a:rPr lang="tr-TR" b="1" dirty="0">
                <a:latin typeface="Century Gothic" panose="020B0502020202020204" pitchFamily="34" charset="0"/>
              </a:rPr>
              <a:t>*Okul ve kurumlar, </a:t>
            </a:r>
            <a:r>
              <a:rPr lang="tr-TR" b="1" dirty="0">
                <a:solidFill>
                  <a:srgbClr val="FF0000"/>
                </a:solidFill>
                <a:latin typeface="Century Gothic" panose="020B0502020202020204" pitchFamily="34" charset="0"/>
              </a:rPr>
              <a:t>kullandıkları bina kendilerine ait ise bina kullanım ekranını dolduracak</a:t>
            </a:r>
            <a:r>
              <a:rPr lang="tr-TR" b="1" dirty="0">
                <a:latin typeface="Century Gothic" panose="020B0502020202020204" pitchFamily="34" charset="0"/>
              </a:rPr>
              <a:t>, </a:t>
            </a:r>
            <a:r>
              <a:rPr lang="tr-TR" b="1" dirty="0">
                <a:solidFill>
                  <a:srgbClr val="FF0000"/>
                </a:solidFill>
                <a:latin typeface="Century Gothic" panose="020B0502020202020204" pitchFamily="34" charset="0"/>
              </a:rPr>
              <a:t>tahsis ekranına herhangi bir bilgi girişi yapmayacaktır. </a:t>
            </a:r>
            <a:r>
              <a:rPr lang="tr-TR" b="1" dirty="0">
                <a:latin typeface="Century Gothic" panose="020B0502020202020204" pitchFamily="34" charset="0"/>
              </a:rPr>
              <a:t>Tahsis ekranı sadece kendi binası olmayan başka okulun binasını kullanan okul ve kurumlar tarafından doldurulacaktır.</a:t>
            </a:r>
          </a:p>
          <a:p>
            <a:pPr algn="just"/>
            <a:endParaRPr lang="tr-TR" dirty="0"/>
          </a:p>
        </p:txBody>
      </p:sp>
      <p:sp>
        <p:nvSpPr>
          <p:cNvPr id="5" name="Dikdörtgen 4"/>
          <p:cNvSpPr/>
          <p:nvPr/>
        </p:nvSpPr>
        <p:spPr>
          <a:xfrm>
            <a:off x="4682750" y="2333727"/>
            <a:ext cx="249658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cap="none" spc="0" dirty="0" smtClean="0">
                <a:ln/>
                <a:solidFill>
                  <a:srgbClr val="FF0000"/>
                </a:solidFill>
                <a:effectLst/>
              </a:rPr>
              <a:t>DİKKAT!</a:t>
            </a:r>
            <a:endParaRPr lang="tr-TR" sz="5400" b="1" cap="none" spc="0" dirty="0">
              <a:ln/>
              <a:solidFill>
                <a:srgbClr val="FF0000"/>
              </a:solidFill>
              <a:effectLst/>
            </a:endParaRPr>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86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568"/>
            <a:ext cx="12192000" cy="6470864"/>
          </a:xfrm>
          <a:prstGeom prst="rect">
            <a:avLst/>
          </a:prstGeom>
        </p:spPr>
      </p:pic>
    </p:spTree>
    <p:extLst>
      <p:ext uri="{BB962C8B-B14F-4D97-AF65-F5344CB8AC3E}">
        <p14:creationId xmlns:p14="http://schemas.microsoft.com/office/powerpoint/2010/main" val="421160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105"/>
            <a:ext cx="12192000" cy="6479789"/>
          </a:xfrm>
          <a:prstGeom prst="rect">
            <a:avLst/>
          </a:prstGeom>
        </p:spPr>
      </p:pic>
    </p:spTree>
    <p:extLst>
      <p:ext uri="{BB962C8B-B14F-4D97-AF65-F5344CB8AC3E}">
        <p14:creationId xmlns:p14="http://schemas.microsoft.com/office/powerpoint/2010/main" val="57146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129"/>
            <a:ext cx="12192000" cy="6457741"/>
          </a:xfrm>
          <a:prstGeom prst="rect">
            <a:avLst/>
          </a:prstGeom>
        </p:spPr>
      </p:pic>
    </p:spTree>
    <p:extLst>
      <p:ext uri="{BB962C8B-B14F-4D97-AF65-F5344CB8AC3E}">
        <p14:creationId xmlns:p14="http://schemas.microsoft.com/office/powerpoint/2010/main" val="2249698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43"/>
            <a:ext cx="12192000" cy="6488714"/>
          </a:xfrm>
          <a:prstGeom prst="rect">
            <a:avLst/>
          </a:prstGeom>
        </p:spPr>
      </p:pic>
    </p:spTree>
    <p:extLst>
      <p:ext uri="{BB962C8B-B14F-4D97-AF65-F5344CB8AC3E}">
        <p14:creationId xmlns:p14="http://schemas.microsoft.com/office/powerpoint/2010/main" val="35916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956"/>
            <a:ext cx="12192000" cy="6444088"/>
          </a:xfrm>
          <a:prstGeom prst="rect">
            <a:avLst/>
          </a:prstGeom>
        </p:spPr>
      </p:pic>
    </p:spTree>
    <p:extLst>
      <p:ext uri="{BB962C8B-B14F-4D97-AF65-F5344CB8AC3E}">
        <p14:creationId xmlns:p14="http://schemas.microsoft.com/office/powerpoint/2010/main" val="4222602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493"/>
            <a:ext cx="12192000" cy="6453013"/>
          </a:xfrm>
          <a:prstGeom prst="rect">
            <a:avLst/>
          </a:prstGeom>
        </p:spPr>
      </p:pic>
    </p:spTree>
    <p:extLst>
      <p:ext uri="{BB962C8B-B14F-4D97-AF65-F5344CB8AC3E}">
        <p14:creationId xmlns:p14="http://schemas.microsoft.com/office/powerpoint/2010/main" val="3785076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909301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Metin kutusu 2"/>
          <p:cNvSpPr txBox="1"/>
          <p:nvPr/>
        </p:nvSpPr>
        <p:spPr>
          <a:xfrm>
            <a:off x="1777285" y="3164681"/>
            <a:ext cx="1893194" cy="2862322"/>
          </a:xfrm>
          <a:prstGeom prst="rect">
            <a:avLst/>
          </a:prstGeom>
          <a:noFill/>
        </p:spPr>
        <p:txBody>
          <a:bodyPr wrap="square" rtlCol="0">
            <a:spAutoFit/>
          </a:bodyPr>
          <a:lstStyle/>
          <a:p>
            <a:pPr algn="just"/>
            <a:r>
              <a:rPr lang="tr-TR" b="1" dirty="0" smtClean="0">
                <a:solidFill>
                  <a:srgbClr val="FF0000"/>
                </a:solidFill>
              </a:rPr>
              <a:t>Kurumda BT </a:t>
            </a:r>
            <a:r>
              <a:rPr lang="tr-TR" b="1" dirty="0" err="1" smtClean="0">
                <a:solidFill>
                  <a:srgbClr val="FF0000"/>
                </a:solidFill>
              </a:rPr>
              <a:t>Laboratuarı</a:t>
            </a:r>
            <a:r>
              <a:rPr lang="tr-TR" b="1" dirty="0" smtClean="0">
                <a:solidFill>
                  <a:srgbClr val="FF0000"/>
                </a:solidFill>
              </a:rPr>
              <a:t> yoksa bu alan boş kaydedilecektir. Var ise 2.adımdaki YENİ butonuna tıklayıp gerekli yerleri doldurmanız gerekir.</a:t>
            </a:r>
            <a:endParaRPr lang="tr-TR" b="1" dirty="0">
              <a:solidFill>
                <a:srgbClr val="FF0000"/>
              </a:solidFill>
            </a:endParaRPr>
          </a:p>
        </p:txBody>
      </p:sp>
    </p:spTree>
    <p:extLst>
      <p:ext uri="{BB962C8B-B14F-4D97-AF65-F5344CB8AC3E}">
        <p14:creationId xmlns:p14="http://schemas.microsoft.com/office/powerpoint/2010/main" val="82271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22156">
            <a:off x="9688327" y="5101847"/>
            <a:ext cx="787137" cy="815656"/>
          </a:xfrm>
          <a:prstGeom prst="rect">
            <a:avLst/>
          </a:prstGeom>
        </p:spPr>
      </p:pic>
      <p:sp>
        <p:nvSpPr>
          <p:cNvPr id="3891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974890-4F35-40E4-9B24-71F47854FDE9}" type="slidenum">
              <a:rPr lang="tr-TR" altLang="tr-TR" smtClean="0">
                <a:solidFill>
                  <a:srgbClr val="898989"/>
                </a:solidFill>
                <a:latin typeface="Calibri" panose="020F0502020204030204" pitchFamily="34" charset="0"/>
              </a:rPr>
              <a:pPr/>
              <a:t>28</a:t>
            </a:fld>
            <a:endParaRPr lang="tr-TR" altLang="tr-TR" smtClean="0">
              <a:solidFill>
                <a:srgbClr val="898989"/>
              </a:solidFill>
              <a:latin typeface="Calibri" panose="020F0502020204030204" pitchFamily="34" charset="0"/>
            </a:endParaRPr>
          </a:p>
        </p:txBody>
      </p:sp>
      <p:pic>
        <p:nvPicPr>
          <p:cNvPr id="5" name="Resim 1"/>
          <p:cNvPicPr>
            <a:picLocks noGrp="1"/>
          </p:cNvPicPr>
          <p:nvPr>
            <p:ph type="tbl" idx="1"/>
          </p:nvPr>
        </p:nvPicPr>
        <p:blipFill>
          <a:blip r:embed="rId3"/>
          <a:stretch>
            <a:fillRect/>
          </a:stretch>
        </p:blipFill>
        <p:spPr>
          <a:xfrm>
            <a:off x="2640014" y="2828925"/>
            <a:ext cx="1209675" cy="1200150"/>
          </a:xfrm>
          <a:effectLst>
            <a:outerShdw blurRad="50800" dist="38100" dir="8100000" algn="tr" rotWithShape="0">
              <a:prstClr val="black">
                <a:alpha val="40000"/>
              </a:prstClr>
            </a:outerShdw>
          </a:effectLst>
        </p:spPr>
      </p:pic>
      <p:sp>
        <p:nvSpPr>
          <p:cNvPr id="38916" name="TextBox 6"/>
          <p:cNvSpPr txBox="1">
            <a:spLocks noChangeArrowheads="1"/>
          </p:cNvSpPr>
          <p:nvPr/>
        </p:nvSpPr>
        <p:spPr bwMode="auto">
          <a:xfrm>
            <a:off x="3849689" y="3105150"/>
            <a:ext cx="379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a:latin typeface="Century Gothic" panose="020B0502020202020204" pitchFamily="34" charset="0"/>
              </a:rPr>
              <a:t>İstanbul İl Milli Eğitim Müdürlüğü</a:t>
            </a:r>
          </a:p>
          <a:p>
            <a:r>
              <a:rPr lang="tr-TR" altLang="tr-TR">
                <a:latin typeface="Century Gothic" panose="020B0502020202020204" pitchFamily="34" charset="0"/>
              </a:rPr>
              <a:t>Strateji Geliştirme Bölümü © 2014</a:t>
            </a:r>
          </a:p>
        </p:txBody>
      </p:sp>
      <p:sp>
        <p:nvSpPr>
          <p:cNvPr id="38917" name="Title 3"/>
          <p:cNvSpPr txBox="1">
            <a:spLocks/>
          </p:cNvSpPr>
          <p:nvPr/>
        </p:nvSpPr>
        <p:spPr bwMode="auto">
          <a:xfrm>
            <a:off x="350860" y="5364163"/>
            <a:ext cx="320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800" b="1" dirty="0">
                <a:solidFill>
                  <a:srgbClr val="FF0000"/>
                </a:solidFill>
              </a:rPr>
              <a:t>HAZIRLAYANLAR</a:t>
            </a:r>
          </a:p>
        </p:txBody>
      </p:sp>
      <p:sp>
        <p:nvSpPr>
          <p:cNvPr id="8" name="Subtitle 4"/>
          <p:cNvSpPr txBox="1">
            <a:spLocks/>
          </p:cNvSpPr>
          <p:nvPr/>
        </p:nvSpPr>
        <p:spPr bwMode="auto">
          <a:xfrm>
            <a:off x="1120462" y="5732463"/>
            <a:ext cx="8809149"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tr-TR" dirty="0">
                <a:latin typeface="Century Gothic" panose="020B0502020202020204" pitchFamily="34" charset="0"/>
              </a:rPr>
              <a:t>İlhan KAKIRMAN    Strateji Geliştirme Bölümü – </a:t>
            </a:r>
            <a:r>
              <a:rPr lang="tr-TR" dirty="0" smtClean="0">
                <a:latin typeface="Century Gothic" panose="020B0502020202020204" pitchFamily="34" charset="0"/>
              </a:rPr>
              <a:t>Bilgisayar Saha Destek </a:t>
            </a:r>
            <a:r>
              <a:rPr lang="tr-TR" dirty="0" smtClean="0">
                <a:latin typeface="Century Gothic" panose="020B0502020202020204" pitchFamily="34" charset="0"/>
              </a:rPr>
              <a:t>Uzmanı    </a:t>
            </a:r>
            <a:r>
              <a:rPr lang="tr-TR" i="1" dirty="0" smtClean="0">
                <a:solidFill>
                  <a:srgbClr val="FF0000"/>
                </a:solidFill>
                <a:latin typeface="Century Gothic" panose="020B0502020202020204" pitchFamily="34" charset="0"/>
              </a:rPr>
              <a:t>@</a:t>
            </a:r>
            <a:r>
              <a:rPr lang="tr-TR" i="1" dirty="0" err="1" smtClean="0">
                <a:solidFill>
                  <a:srgbClr val="FF0000"/>
                </a:solidFill>
                <a:latin typeface="Century Gothic" panose="020B0502020202020204" pitchFamily="34" charset="0"/>
              </a:rPr>
              <a:t>ikakirman</a:t>
            </a:r>
            <a:r>
              <a:rPr lang="tr-TR" i="1" dirty="0" smtClean="0">
                <a:solidFill>
                  <a:srgbClr val="FF0000"/>
                </a:solidFill>
                <a:latin typeface="Century Gothic" panose="020B0502020202020204" pitchFamily="34" charset="0"/>
              </a:rPr>
              <a:t> </a:t>
            </a:r>
            <a:endParaRPr lang="tr-TR" i="1" dirty="0">
              <a:solidFill>
                <a:srgbClr val="FF0000"/>
              </a:solidFill>
              <a:latin typeface="Century Gothic" panose="020B0502020202020204" pitchFamily="34" charset="0"/>
            </a:endParaRPr>
          </a:p>
          <a:p>
            <a:pPr>
              <a:defRPr/>
            </a:pPr>
            <a:r>
              <a:rPr lang="tr-TR" dirty="0">
                <a:latin typeface="Century Gothic" panose="020B0502020202020204" pitchFamily="34" charset="0"/>
              </a:rPr>
              <a:t>Şafak KUL               Strateji Geliştirme Bölümü – </a:t>
            </a:r>
            <a:r>
              <a:rPr lang="tr-TR" dirty="0" smtClean="0">
                <a:latin typeface="Century Gothic" panose="020B0502020202020204" pitchFamily="34" charset="0"/>
              </a:rPr>
              <a:t>Yazılım </a:t>
            </a:r>
            <a:r>
              <a:rPr lang="tr-TR" dirty="0" smtClean="0">
                <a:latin typeface="Century Gothic" panose="020B0502020202020204" pitchFamily="34" charset="0"/>
              </a:rPr>
              <a:t>Uzmanı                               </a:t>
            </a:r>
            <a:r>
              <a:rPr lang="tr-TR" i="1" dirty="0" smtClean="0">
                <a:solidFill>
                  <a:srgbClr val="FF0000"/>
                </a:solidFill>
                <a:latin typeface="Century Gothic" panose="020B0502020202020204" pitchFamily="34" charset="0"/>
              </a:rPr>
              <a:t>@</a:t>
            </a:r>
            <a:r>
              <a:rPr lang="tr-TR" i="1" dirty="0" err="1" smtClean="0">
                <a:solidFill>
                  <a:srgbClr val="FF0000"/>
                </a:solidFill>
                <a:latin typeface="Century Gothic" panose="020B0502020202020204" pitchFamily="34" charset="0"/>
              </a:rPr>
              <a:t>safakkul</a:t>
            </a:r>
            <a:endParaRPr lang="tr-TR" i="1" dirty="0">
              <a:solidFill>
                <a:srgbClr val="FF0000"/>
              </a:solidFill>
              <a:latin typeface="Century Gothic" panose="020B0502020202020204" pitchFamily="34" charset="0"/>
            </a:endParaRPr>
          </a:p>
          <a:p>
            <a:pPr>
              <a:defRPr/>
            </a:pPr>
            <a:endParaRPr lang="tr-TR" dirty="0"/>
          </a:p>
        </p:txBody>
      </p:sp>
    </p:spTree>
    <p:extLst>
      <p:ext uri="{BB962C8B-B14F-4D97-AF65-F5344CB8AC3E}">
        <p14:creationId xmlns:p14="http://schemas.microsoft.com/office/powerpoint/2010/main" val="411107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60242"/>
            <a:ext cx="10538460" cy="4001095"/>
          </a:xfrm>
          <a:prstGeom prst="rect">
            <a:avLst/>
          </a:prstGeom>
          <a:noFill/>
        </p:spPr>
        <p:txBody>
          <a:bodyPr wrap="square" rtlCol="0">
            <a:spAutoFit/>
          </a:bodyPr>
          <a:lstStyle/>
          <a:p>
            <a:pPr algn="just"/>
            <a:r>
              <a:rPr lang="tr-TR" dirty="0" err="1" smtClean="0"/>
              <a:t>Meis</a:t>
            </a:r>
            <a:r>
              <a:rPr lang="tr-TR" dirty="0" smtClean="0"/>
              <a:t> Modülü, e-Yaygın Modülü ve e-Okul Yönetim Bilgi Sistemi kullanılarak 2014-2015 Eğitim ve Öğretim yılı eğitim istatistikleri oluşturulacaktır.</a:t>
            </a:r>
          </a:p>
          <a:p>
            <a:pPr algn="just"/>
            <a:endParaRPr lang="tr-TR" dirty="0"/>
          </a:p>
          <a:p>
            <a:pPr algn="just"/>
            <a:r>
              <a:rPr lang="tr-TR" sz="2000" b="1" dirty="0" smtClean="0">
                <a:solidFill>
                  <a:srgbClr val="FF0000"/>
                </a:solidFill>
              </a:rPr>
              <a:t>Yeni düzenleme ile </a:t>
            </a:r>
            <a:r>
              <a:rPr lang="tr-TR" sz="2000" b="1" dirty="0" err="1" smtClean="0">
                <a:solidFill>
                  <a:srgbClr val="FF0000"/>
                </a:solidFill>
              </a:rPr>
              <a:t>Meis</a:t>
            </a:r>
            <a:r>
              <a:rPr lang="tr-TR" sz="2000" b="1" dirty="0" smtClean="0">
                <a:solidFill>
                  <a:srgbClr val="FF0000"/>
                </a:solidFill>
              </a:rPr>
              <a:t> Sorgu Modülü, </a:t>
            </a:r>
            <a:r>
              <a:rPr lang="tr-TR" sz="2000" b="1" dirty="0" err="1" smtClean="0">
                <a:solidFill>
                  <a:srgbClr val="FF0000"/>
                </a:solidFill>
              </a:rPr>
              <a:t>Meis</a:t>
            </a:r>
            <a:r>
              <a:rPr lang="tr-TR" sz="2000" b="1" dirty="0" smtClean="0">
                <a:solidFill>
                  <a:srgbClr val="FF0000"/>
                </a:solidFill>
              </a:rPr>
              <a:t> Modülü içerisinde alt menü haline getirilmiştir.</a:t>
            </a:r>
          </a:p>
          <a:p>
            <a:pPr algn="just"/>
            <a:r>
              <a:rPr lang="tr-TR" dirty="0"/>
              <a:t>Veri Girişleri 1 Ekim - 15 Kasım tarihleri arasında yapılacak olup, Öğretim dairelerine ait öğrenci </a:t>
            </a:r>
            <a:r>
              <a:rPr lang="tr-TR" dirty="0" smtClean="0"/>
              <a:t>ve bina </a:t>
            </a:r>
            <a:r>
              <a:rPr lang="tr-TR" dirty="0"/>
              <a:t>bilgileri ise e-okul ve diğer MEBBİS Otomasyonları üzerinden otomatik olarak </a:t>
            </a:r>
            <a:r>
              <a:rPr lang="tr-TR" dirty="0" smtClean="0"/>
              <a:t>aktarılmaktadır. Temel </a:t>
            </a:r>
            <a:r>
              <a:rPr lang="tr-TR" dirty="0"/>
              <a:t>Eğitim, Ortaöğretim, Din Öğretimi ve Mesleki ve Teknik Eğitim Genel Müdürlüğüne </a:t>
            </a:r>
            <a:r>
              <a:rPr lang="tr-TR" dirty="0" smtClean="0"/>
              <a:t>Bağlı Kurumlar </a:t>
            </a:r>
            <a:r>
              <a:rPr lang="tr-TR" dirty="0"/>
              <a:t>E-okul üzerinden aktarılan verilerini bu dönem içerisinde </a:t>
            </a:r>
            <a:r>
              <a:rPr lang="tr-TR" dirty="0" err="1"/>
              <a:t>Meis</a:t>
            </a:r>
            <a:r>
              <a:rPr lang="tr-TR" dirty="0"/>
              <a:t> Sorgu Menüsünde </a:t>
            </a:r>
            <a:r>
              <a:rPr lang="tr-TR" dirty="0" smtClean="0"/>
              <a:t>bulunan sorgulama </a:t>
            </a:r>
            <a:r>
              <a:rPr lang="tr-TR" dirty="0"/>
              <a:t>ekranlarından kontrol edebilirler</a:t>
            </a:r>
            <a:r>
              <a:rPr lang="tr-TR" dirty="0" smtClean="0"/>
              <a:t>.</a:t>
            </a:r>
          </a:p>
          <a:p>
            <a:pPr algn="just"/>
            <a:r>
              <a:rPr lang="tr-TR" dirty="0"/>
              <a:t>Diğer Genel Müdürlüklere bağlı kurumlar ile Mesleki ve Teknik Öğretim Genel </a:t>
            </a:r>
            <a:r>
              <a:rPr lang="tr-TR" dirty="0" smtClean="0"/>
              <a:t>Müdürlüğü bünyesindeki </a:t>
            </a:r>
            <a:r>
              <a:rPr lang="tr-TR" dirty="0"/>
              <a:t>İkili Mesleki Eğitim Merkezi (ETÖGM) türündeki okullar veri ilgili ekranlar </a:t>
            </a:r>
            <a:r>
              <a:rPr lang="tr-TR" dirty="0" smtClean="0"/>
              <a:t>üzerinden yaptıktan </a:t>
            </a:r>
            <a:r>
              <a:rPr lang="tr-TR" dirty="0"/>
              <a:t>sonra Kurum Onayı ekranından girişlerini onaylamalıdır</a:t>
            </a:r>
            <a:r>
              <a:rPr lang="tr-TR" dirty="0" smtClean="0"/>
              <a:t>.</a:t>
            </a:r>
          </a:p>
          <a:p>
            <a:pPr algn="just"/>
            <a:r>
              <a:rPr lang="tr-TR" dirty="0"/>
              <a:t>İlçe Milli Eğitim Müdürlükleri de "Durum Ekranlarından" kontrollerini yaparak, </a:t>
            </a:r>
            <a:r>
              <a:rPr lang="tr-TR" b="1" dirty="0">
                <a:solidFill>
                  <a:srgbClr val="FF0000"/>
                </a:solidFill>
              </a:rPr>
              <a:t>EKSİK</a:t>
            </a:r>
            <a:r>
              <a:rPr lang="tr-TR" dirty="0"/>
              <a:t> </a:t>
            </a:r>
            <a:r>
              <a:rPr lang="tr-TR" dirty="0" smtClean="0"/>
              <a:t>ve </a:t>
            </a:r>
            <a:r>
              <a:rPr lang="tr-TR" b="1" dirty="0" smtClean="0">
                <a:solidFill>
                  <a:srgbClr val="FF0000"/>
                </a:solidFill>
              </a:rPr>
              <a:t>HATALI</a:t>
            </a:r>
            <a:r>
              <a:rPr lang="tr-TR" dirty="0" smtClean="0"/>
              <a:t> </a:t>
            </a:r>
            <a:r>
              <a:rPr lang="tr-TR" dirty="0"/>
              <a:t>veri girişi olmadığını tespit ettikten sonra </a:t>
            </a:r>
            <a:r>
              <a:rPr lang="tr-TR" dirty="0" smtClean="0"/>
              <a:t>İLÇE </a:t>
            </a:r>
            <a:r>
              <a:rPr lang="tr-TR" dirty="0"/>
              <a:t>ONAYLARINI vererek </a:t>
            </a:r>
            <a:r>
              <a:rPr lang="tr-TR" dirty="0" smtClean="0"/>
              <a:t>çalışmalarını tamamlayabilirler</a:t>
            </a:r>
            <a:r>
              <a:rPr lang="tr-TR" dirty="0"/>
              <a:t>.</a:t>
            </a:r>
          </a:p>
        </p:txBody>
      </p:sp>
      <p:pic>
        <p:nvPicPr>
          <p:cNvPr id="9"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29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3416320"/>
          </a:xfrm>
          <a:prstGeom prst="rect">
            <a:avLst/>
          </a:prstGeom>
          <a:noFill/>
        </p:spPr>
        <p:txBody>
          <a:bodyPr wrap="square" rtlCol="0">
            <a:spAutoFit/>
          </a:bodyPr>
          <a:lstStyle/>
          <a:p>
            <a:pPr algn="just"/>
            <a:r>
              <a:rPr lang="tr-TR" dirty="0" smtClean="0"/>
              <a:t>1. </a:t>
            </a:r>
            <a:r>
              <a:rPr lang="tr-TR" b="1" dirty="0" smtClean="0">
                <a:solidFill>
                  <a:srgbClr val="FF0000"/>
                </a:solidFill>
              </a:rPr>
              <a:t>e-Okul modülünden</a:t>
            </a:r>
            <a:r>
              <a:rPr lang="tr-TR" dirty="0" smtClean="0"/>
              <a:t>, tüm resmi-özel bağımsız anaokulları, </a:t>
            </a:r>
            <a:r>
              <a:rPr lang="tr-TR" dirty="0"/>
              <a:t>ilkokul, ortaokul ve </a:t>
            </a:r>
            <a:r>
              <a:rPr lang="tr-TR" dirty="0" smtClean="0"/>
              <a:t>tüm ortaöğretim kurumlan bünyesindeki anasınıfları </a:t>
            </a:r>
            <a:r>
              <a:rPr lang="tr-TR" dirty="0"/>
              <a:t>ile ilkokul, ortaokul ve </a:t>
            </a:r>
            <a:r>
              <a:rPr lang="tr-TR" dirty="0" smtClean="0"/>
              <a:t>ortaöğretim kurumlarına </a:t>
            </a:r>
            <a:r>
              <a:rPr lang="tr-TR" dirty="0"/>
              <a:t>ait </a:t>
            </a:r>
            <a:r>
              <a:rPr lang="tr-TR" dirty="0" smtClean="0"/>
              <a:t>öğrenci </a:t>
            </a:r>
            <a:r>
              <a:rPr lang="tr-TR" dirty="0"/>
              <a:t>ve </a:t>
            </a:r>
            <a:r>
              <a:rPr lang="tr-TR" dirty="0" smtClean="0"/>
              <a:t>bina bilgilerine </a:t>
            </a:r>
            <a:r>
              <a:rPr lang="tr-TR" dirty="0"/>
              <a:t>ait bilgi </a:t>
            </a:r>
            <a:r>
              <a:rPr lang="tr-TR" dirty="0" smtClean="0"/>
              <a:t>girişleri, </a:t>
            </a:r>
            <a:r>
              <a:rPr lang="tr-TR" b="1" dirty="0" smtClean="0">
                <a:solidFill>
                  <a:srgbClr val="FF0000"/>
                </a:solidFill>
              </a:rPr>
              <a:t>MEİS modülünün </a:t>
            </a:r>
            <a:r>
              <a:rPr lang="tr-TR" dirty="0" smtClean="0"/>
              <a:t>eğitim olanakları ekranlarına tüm resmi-özel kurumlar, öğretmen </a:t>
            </a:r>
            <a:r>
              <a:rPr lang="tr-TR" dirty="0"/>
              <a:t>bilgileri </a:t>
            </a:r>
            <a:r>
              <a:rPr lang="tr-TR" dirty="0" smtClean="0"/>
              <a:t>ekranlarına </a:t>
            </a:r>
            <a:r>
              <a:rPr lang="tr-TR" dirty="0"/>
              <a:t>ise </a:t>
            </a:r>
            <a:r>
              <a:rPr lang="tr-TR" dirty="0" smtClean="0"/>
              <a:t>Özel Öğretim Kurumları </a:t>
            </a:r>
            <a:r>
              <a:rPr lang="tr-TR" dirty="0"/>
              <a:t>Genel </a:t>
            </a:r>
            <a:r>
              <a:rPr lang="tr-TR" dirty="0" smtClean="0"/>
              <a:t>Müdürlüğüne bağlı tüm </a:t>
            </a:r>
            <a:r>
              <a:rPr lang="tr-TR" dirty="0"/>
              <a:t>kurumlar, </a:t>
            </a:r>
            <a:r>
              <a:rPr lang="tr-TR" dirty="0" smtClean="0"/>
              <a:t>kursiyer bilgileri ekranlarına </a:t>
            </a:r>
            <a:r>
              <a:rPr lang="tr-TR" dirty="0"/>
              <a:t>sadece </a:t>
            </a:r>
            <a:r>
              <a:rPr lang="tr-TR" dirty="0" smtClean="0"/>
              <a:t>özel </a:t>
            </a:r>
            <a:r>
              <a:rPr lang="tr-TR" dirty="0"/>
              <a:t>dershane, </a:t>
            </a:r>
            <a:r>
              <a:rPr lang="tr-TR" dirty="0" smtClean="0"/>
              <a:t>özel </a:t>
            </a:r>
            <a:r>
              <a:rPr lang="tr-TR" dirty="0"/>
              <a:t>motorlu </a:t>
            </a:r>
            <a:r>
              <a:rPr lang="tr-TR" dirty="0" smtClean="0"/>
              <a:t>taşıt sürücüleri </a:t>
            </a:r>
            <a:r>
              <a:rPr lang="tr-TR" dirty="0"/>
              <a:t>kursu ve </a:t>
            </a:r>
            <a:r>
              <a:rPr lang="tr-TR" dirty="0" smtClean="0"/>
              <a:t>özel </a:t>
            </a:r>
            <a:r>
              <a:rPr lang="tr-TR" dirty="0"/>
              <a:t>muhtelif kurslar </a:t>
            </a:r>
            <a:r>
              <a:rPr lang="tr-TR" dirty="0" smtClean="0"/>
              <a:t>bilgi girişleri yapılacaktır.</a:t>
            </a:r>
          </a:p>
          <a:p>
            <a:pPr marL="342900" indent="-342900" algn="just">
              <a:buAutoNum type="arabicPeriod"/>
            </a:pPr>
            <a:endParaRPr lang="tr-TR" dirty="0" smtClean="0"/>
          </a:p>
          <a:p>
            <a:pPr algn="just"/>
            <a:r>
              <a:rPr lang="tr-TR" dirty="0" smtClean="0"/>
              <a:t>2. </a:t>
            </a:r>
            <a:r>
              <a:rPr lang="tr-TR" dirty="0" smtClean="0">
                <a:solidFill>
                  <a:srgbClr val="FF0000"/>
                </a:solidFill>
              </a:rPr>
              <a:t>MEİS modülü ekranları </a:t>
            </a:r>
            <a:r>
              <a:rPr lang="tr-TR" dirty="0">
                <a:solidFill>
                  <a:srgbClr val="FF0000"/>
                </a:solidFill>
              </a:rPr>
              <a:t>yenilenip </a:t>
            </a:r>
            <a:r>
              <a:rPr lang="tr-TR" dirty="0" smtClean="0">
                <a:solidFill>
                  <a:srgbClr val="FF0000"/>
                </a:solidFill>
              </a:rPr>
              <a:t>güncellendiğinden </a:t>
            </a:r>
            <a:r>
              <a:rPr lang="tr-TR" dirty="0">
                <a:solidFill>
                  <a:srgbClr val="FF0000"/>
                </a:solidFill>
              </a:rPr>
              <a:t>her kurum, </a:t>
            </a:r>
            <a:r>
              <a:rPr lang="tr-TR" dirty="0" smtClean="0">
                <a:solidFill>
                  <a:srgbClr val="FF0000"/>
                </a:solidFill>
              </a:rPr>
              <a:t>kullanıcı adı </a:t>
            </a:r>
            <a:r>
              <a:rPr lang="tr-TR" dirty="0">
                <a:solidFill>
                  <a:srgbClr val="FF0000"/>
                </a:solidFill>
              </a:rPr>
              <a:t>ve </a:t>
            </a:r>
            <a:r>
              <a:rPr lang="tr-TR" dirty="0" smtClean="0">
                <a:solidFill>
                  <a:srgbClr val="FF0000"/>
                </a:solidFill>
              </a:rPr>
              <a:t>şifresini girdiğinde karşısına </a:t>
            </a:r>
            <a:r>
              <a:rPr lang="tr-TR" dirty="0">
                <a:solidFill>
                  <a:srgbClr val="FF0000"/>
                </a:solidFill>
              </a:rPr>
              <a:t>gelen ekranlardan sadece kurum genel bilgileri </a:t>
            </a:r>
            <a:r>
              <a:rPr lang="tr-TR" dirty="0" smtClean="0">
                <a:solidFill>
                  <a:srgbClr val="FF0000"/>
                </a:solidFill>
              </a:rPr>
              <a:t>altındaki </a:t>
            </a:r>
            <a:r>
              <a:rPr lang="tr-TR" dirty="0">
                <a:solidFill>
                  <a:srgbClr val="FF0000"/>
                </a:solidFill>
              </a:rPr>
              <a:t>ilgili ekranlara ve </a:t>
            </a:r>
            <a:r>
              <a:rPr lang="tr-TR" dirty="0" smtClean="0">
                <a:solidFill>
                  <a:srgbClr val="FF0000"/>
                </a:solidFill>
              </a:rPr>
              <a:t>bağlı olduğu genel müdürlük altındaki </a:t>
            </a:r>
            <a:r>
              <a:rPr lang="tr-TR" dirty="0">
                <a:solidFill>
                  <a:srgbClr val="FF0000"/>
                </a:solidFill>
              </a:rPr>
              <a:t>ilgili ekranlara bilgi </a:t>
            </a:r>
            <a:r>
              <a:rPr lang="tr-TR" dirty="0" smtClean="0">
                <a:solidFill>
                  <a:srgbClr val="FF0000"/>
                </a:solidFill>
              </a:rPr>
              <a:t>girişleri yapılacaktır.</a:t>
            </a:r>
          </a:p>
          <a:p>
            <a:pPr algn="just"/>
            <a:endParaRPr lang="tr-TR" dirty="0">
              <a:solidFill>
                <a:srgbClr val="FF0000"/>
              </a:solidFill>
            </a:endParaRPr>
          </a:p>
          <a:p>
            <a:pPr algn="just"/>
            <a:r>
              <a:rPr lang="tr-TR" dirty="0"/>
              <a:t>3- Mesleki ve Teknik </a:t>
            </a:r>
            <a:r>
              <a:rPr lang="tr-TR" dirty="0" smtClean="0"/>
              <a:t>Eğitim </a:t>
            </a:r>
            <a:r>
              <a:rPr lang="tr-TR" dirty="0"/>
              <a:t>Genel </a:t>
            </a:r>
            <a:r>
              <a:rPr lang="tr-TR" dirty="0" smtClean="0"/>
              <a:t>Müdürlüğüne bağlı </a:t>
            </a:r>
            <a:r>
              <a:rPr lang="tr-TR" b="1" dirty="0">
                <a:solidFill>
                  <a:srgbClr val="FF0000"/>
                </a:solidFill>
              </a:rPr>
              <a:t>ikili mesleki </a:t>
            </a:r>
            <a:r>
              <a:rPr lang="tr-TR" b="1" dirty="0" smtClean="0">
                <a:solidFill>
                  <a:srgbClr val="FF0000"/>
                </a:solidFill>
              </a:rPr>
              <a:t>eğitim </a:t>
            </a:r>
            <a:r>
              <a:rPr lang="tr-TR" b="1" dirty="0">
                <a:solidFill>
                  <a:srgbClr val="FF0000"/>
                </a:solidFill>
              </a:rPr>
              <a:t>merkezlerinin </a:t>
            </a:r>
            <a:r>
              <a:rPr lang="tr-TR" dirty="0" smtClean="0">
                <a:solidFill>
                  <a:srgbClr val="FF0000"/>
                </a:solidFill>
              </a:rPr>
              <a:t>tüm bilgi girişleri </a:t>
            </a:r>
            <a:r>
              <a:rPr lang="tr-TR" dirty="0" smtClean="0"/>
              <a:t>MEİS Modülünden yapılacaktır.</a:t>
            </a:r>
            <a:endParaRPr lang="tr-TR" dirty="0"/>
          </a:p>
        </p:txBody>
      </p:sp>
      <p:pic>
        <p:nvPicPr>
          <p:cNvPr id="5"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4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3508653"/>
          </a:xfrm>
          <a:prstGeom prst="rect">
            <a:avLst/>
          </a:prstGeom>
          <a:noFill/>
        </p:spPr>
        <p:txBody>
          <a:bodyPr wrap="square" rtlCol="0">
            <a:spAutoFit/>
          </a:bodyPr>
          <a:lstStyle/>
          <a:p>
            <a:pPr algn="just"/>
            <a:r>
              <a:rPr lang="tr-TR" dirty="0"/>
              <a:t>4- Pansiyonlu okullarla ilgili bilgi </a:t>
            </a:r>
            <a:r>
              <a:rPr lang="tr-TR" dirty="0" smtClean="0"/>
              <a:t>girişleri; </a:t>
            </a:r>
            <a:r>
              <a:rPr lang="tr-TR" dirty="0"/>
              <a:t>pansiyon </a:t>
            </a:r>
            <a:r>
              <a:rPr lang="tr-TR" dirty="0" smtClean="0"/>
              <a:t>açma</a:t>
            </a:r>
            <a:r>
              <a:rPr lang="tr-TR" dirty="0"/>
              <a:t>, kapama, kapasite </a:t>
            </a:r>
            <a:r>
              <a:rPr lang="tr-TR" dirty="0" smtClean="0"/>
              <a:t>artırımı ve pansiyon türü değişikliği </a:t>
            </a:r>
            <a:r>
              <a:rPr lang="tr-TR" dirty="0"/>
              <a:t>gibi </a:t>
            </a:r>
            <a:r>
              <a:rPr lang="tr-TR" dirty="0" smtClean="0"/>
              <a:t>işlemlerle </a:t>
            </a:r>
            <a:r>
              <a:rPr lang="tr-TR" dirty="0"/>
              <a:t>ilgili yetkiler, pansiyonun </a:t>
            </a:r>
            <a:r>
              <a:rPr lang="tr-TR" dirty="0" smtClean="0"/>
              <a:t>bağlı olduğu </a:t>
            </a:r>
            <a:r>
              <a:rPr lang="tr-TR" dirty="0"/>
              <a:t>genel </a:t>
            </a:r>
            <a:r>
              <a:rPr lang="tr-TR" dirty="0" smtClean="0"/>
              <a:t>müdürlüklerde olduğundan bu gibi değişiklikler Devlet </a:t>
            </a:r>
            <a:r>
              <a:rPr lang="tr-TR" dirty="0"/>
              <a:t>Kurumlan </a:t>
            </a:r>
            <a:r>
              <a:rPr lang="tr-TR" dirty="0" smtClean="0"/>
              <a:t>Modülünden </a:t>
            </a:r>
            <a:r>
              <a:rPr lang="tr-TR" dirty="0"/>
              <a:t>ilgili genel </a:t>
            </a:r>
            <a:r>
              <a:rPr lang="tr-TR" dirty="0" smtClean="0"/>
              <a:t>müdürlüklerce </a:t>
            </a:r>
            <a:r>
              <a:rPr lang="tr-TR" dirty="0"/>
              <a:t>girilecektir. </a:t>
            </a:r>
            <a:r>
              <a:rPr lang="tr-TR" dirty="0" smtClean="0"/>
              <a:t>Yatılı öğrenci ekleme işlemi, öğrencinin </a:t>
            </a:r>
            <a:r>
              <a:rPr lang="tr-TR" dirty="0"/>
              <a:t>pansiyonunda </a:t>
            </a:r>
            <a:r>
              <a:rPr lang="tr-TR" dirty="0" smtClean="0"/>
              <a:t>kaldığı </a:t>
            </a:r>
            <a:r>
              <a:rPr lang="tr-TR" dirty="0"/>
              <a:t>okul </a:t>
            </a:r>
            <a:r>
              <a:rPr lang="tr-TR" dirty="0" smtClean="0"/>
              <a:t>müdürlüğü tarafından </a:t>
            </a:r>
            <a:r>
              <a:rPr lang="tr-TR" b="1" dirty="0">
                <a:solidFill>
                  <a:srgbClr val="FF0000"/>
                </a:solidFill>
              </a:rPr>
              <a:t>e-Okul </a:t>
            </a:r>
            <a:r>
              <a:rPr lang="tr-TR" b="1" dirty="0" smtClean="0">
                <a:solidFill>
                  <a:srgbClr val="FF0000"/>
                </a:solidFill>
              </a:rPr>
              <a:t>Modülünden;</a:t>
            </a:r>
          </a:p>
          <a:p>
            <a:pPr marL="285750" indent="-285750" algn="just">
              <a:buFont typeface="Wingdings" panose="05000000000000000000" pitchFamily="2" charset="2"/>
              <a:buChar char="Ø"/>
            </a:pPr>
            <a:r>
              <a:rPr lang="tr-TR" dirty="0" smtClean="0">
                <a:solidFill>
                  <a:srgbClr val="FF0000"/>
                </a:solidFill>
              </a:rPr>
              <a:t>Kurum İşlemleri </a:t>
            </a:r>
          </a:p>
          <a:p>
            <a:pPr marL="285750" indent="-285750" algn="just">
              <a:buFont typeface="Wingdings" panose="05000000000000000000" pitchFamily="2" charset="2"/>
              <a:buChar char="Ø"/>
            </a:pPr>
            <a:r>
              <a:rPr lang="tr-TR" dirty="0" smtClean="0">
                <a:solidFill>
                  <a:srgbClr val="FF0000"/>
                </a:solidFill>
              </a:rPr>
              <a:t>Bilgi Girişi İşlemleri</a:t>
            </a:r>
          </a:p>
          <a:p>
            <a:pPr marL="285750" indent="-285750" algn="just">
              <a:buFont typeface="Wingdings" panose="05000000000000000000" pitchFamily="2" charset="2"/>
              <a:buChar char="Ø"/>
            </a:pPr>
            <a:r>
              <a:rPr lang="tr-TR" dirty="0" smtClean="0">
                <a:solidFill>
                  <a:srgbClr val="FF0000"/>
                </a:solidFill>
              </a:rPr>
              <a:t>Yatılı Öğrenci </a:t>
            </a:r>
            <a:r>
              <a:rPr lang="tr-TR" dirty="0">
                <a:solidFill>
                  <a:srgbClr val="FF0000"/>
                </a:solidFill>
              </a:rPr>
              <a:t>Bilgileri </a:t>
            </a:r>
            <a:r>
              <a:rPr lang="tr-TR" dirty="0" smtClean="0">
                <a:solidFill>
                  <a:srgbClr val="FF0000"/>
                </a:solidFill>
              </a:rPr>
              <a:t>bölümünden zamanında yapılacaktır.</a:t>
            </a:r>
          </a:p>
          <a:p>
            <a:pPr algn="just"/>
            <a:endParaRPr lang="tr-TR" dirty="0" smtClean="0">
              <a:solidFill>
                <a:srgbClr val="FF0000"/>
              </a:solidFill>
            </a:endParaRPr>
          </a:p>
          <a:p>
            <a:pPr algn="just"/>
            <a:endParaRPr lang="tr-TR" dirty="0">
              <a:solidFill>
                <a:srgbClr val="FF0000"/>
              </a:solidFill>
            </a:endParaRPr>
          </a:p>
          <a:p>
            <a:pPr algn="just"/>
            <a:r>
              <a:rPr lang="tr-TR" dirty="0"/>
              <a:t>5-</a:t>
            </a:r>
            <a:r>
              <a:rPr lang="tr-TR" b="1" dirty="0">
                <a:solidFill>
                  <a:srgbClr val="FF0000"/>
                </a:solidFill>
              </a:rPr>
              <a:t> </a:t>
            </a:r>
            <a:r>
              <a:rPr lang="tr-TR" sz="2000" b="1" dirty="0"/>
              <a:t>Okul ve kurumlar, </a:t>
            </a:r>
            <a:r>
              <a:rPr lang="tr-TR" sz="2000" b="1" dirty="0" smtClean="0"/>
              <a:t>kullandıkları </a:t>
            </a:r>
            <a:r>
              <a:rPr lang="tr-TR" sz="2000" b="1" dirty="0"/>
              <a:t>bina kendilerine ait ise bina </a:t>
            </a:r>
            <a:r>
              <a:rPr lang="tr-TR" sz="2000" b="1" dirty="0" smtClean="0"/>
              <a:t>kullanım ekranını dolduracak</a:t>
            </a:r>
            <a:r>
              <a:rPr lang="tr-TR" sz="2000" b="1" dirty="0"/>
              <a:t>, </a:t>
            </a:r>
            <a:r>
              <a:rPr lang="tr-TR" sz="2000" b="1" dirty="0" smtClean="0"/>
              <a:t>tahsis ekranına </a:t>
            </a:r>
            <a:r>
              <a:rPr lang="tr-TR" sz="2000" b="1" dirty="0"/>
              <a:t>herhangi bir bilgi </a:t>
            </a:r>
            <a:r>
              <a:rPr lang="tr-TR" sz="2000" b="1" dirty="0" smtClean="0"/>
              <a:t>girişi yapmayacaktır</a:t>
            </a:r>
            <a:r>
              <a:rPr lang="tr-TR" sz="2000" b="1" dirty="0"/>
              <a:t>. Tahsis </a:t>
            </a:r>
            <a:r>
              <a:rPr lang="tr-TR" sz="2000" b="1" dirty="0" smtClean="0"/>
              <a:t>ekranı </a:t>
            </a:r>
            <a:r>
              <a:rPr lang="tr-TR" sz="2000" b="1" dirty="0"/>
              <a:t>sadece kendi </a:t>
            </a:r>
            <a:r>
              <a:rPr lang="tr-TR" sz="2000" b="1" dirty="0" smtClean="0"/>
              <a:t>binası </a:t>
            </a:r>
            <a:r>
              <a:rPr lang="tr-TR" sz="2000" b="1" dirty="0"/>
              <a:t>olmayan </a:t>
            </a:r>
            <a:r>
              <a:rPr lang="tr-TR" sz="2000" b="1" dirty="0" smtClean="0"/>
              <a:t>başka okulun binasını </a:t>
            </a:r>
            <a:r>
              <a:rPr lang="tr-TR" sz="2000" b="1" dirty="0"/>
              <a:t>kullanan okul ve kurumlar </a:t>
            </a:r>
            <a:r>
              <a:rPr lang="tr-TR" sz="2000" b="1" dirty="0" smtClean="0"/>
              <a:t>tarafından doldurulacaktır.</a:t>
            </a:r>
            <a:endParaRPr lang="tr-TR" sz="2000" b="1" dirty="0"/>
          </a:p>
        </p:txBody>
      </p:sp>
      <p:sp>
        <p:nvSpPr>
          <p:cNvPr id="2" name="Dikdörtgen 1"/>
          <p:cNvSpPr/>
          <p:nvPr/>
        </p:nvSpPr>
        <p:spPr>
          <a:xfrm>
            <a:off x="4641649" y="4087797"/>
            <a:ext cx="249658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cap="none" spc="0" dirty="0" smtClean="0">
                <a:ln/>
                <a:solidFill>
                  <a:srgbClr val="FF0000"/>
                </a:solidFill>
                <a:effectLst/>
              </a:rPr>
              <a:t>DİKKAT!</a:t>
            </a:r>
            <a:endParaRPr lang="tr-TR" sz="5400" b="1" cap="none" spc="0" dirty="0">
              <a:ln/>
              <a:solidFill>
                <a:srgbClr val="FF0000"/>
              </a:solidFill>
              <a:effectLst/>
            </a:endParaRPr>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17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3139321"/>
          </a:xfrm>
          <a:prstGeom prst="rect">
            <a:avLst/>
          </a:prstGeom>
          <a:noFill/>
        </p:spPr>
        <p:txBody>
          <a:bodyPr wrap="square" rtlCol="0">
            <a:spAutoFit/>
          </a:bodyPr>
          <a:lstStyle/>
          <a:p>
            <a:pPr algn="just"/>
            <a:r>
              <a:rPr lang="tr-TR" dirty="0"/>
              <a:t>6287 </a:t>
            </a:r>
            <a:r>
              <a:rPr lang="tr-TR" dirty="0" smtClean="0"/>
              <a:t>sayılı </a:t>
            </a:r>
            <a:r>
              <a:rPr lang="tr-TR" dirty="0"/>
              <a:t>Kanun </a:t>
            </a:r>
            <a:r>
              <a:rPr lang="tr-TR" dirty="0" smtClean="0"/>
              <a:t>kapsamında dönüştürme işlemi yapılmış olan </a:t>
            </a:r>
            <a:r>
              <a:rPr lang="tr-TR" b="1" dirty="0" smtClean="0">
                <a:solidFill>
                  <a:srgbClr val="FF0000"/>
                </a:solidFill>
              </a:rPr>
              <a:t>ayrı</a:t>
            </a:r>
            <a:r>
              <a:rPr lang="tr-TR" dirty="0" smtClean="0"/>
              <a:t> </a:t>
            </a:r>
            <a:r>
              <a:rPr lang="tr-TR" b="1" dirty="0">
                <a:solidFill>
                  <a:srgbClr val="FF0000"/>
                </a:solidFill>
              </a:rPr>
              <a:t>kurum koduna </a:t>
            </a:r>
            <a:r>
              <a:rPr lang="tr-TR" b="1" dirty="0" smtClean="0">
                <a:solidFill>
                  <a:srgbClr val="FF0000"/>
                </a:solidFill>
              </a:rPr>
              <a:t>sahip ilkokul </a:t>
            </a:r>
            <a:r>
              <a:rPr lang="tr-TR" b="1" dirty="0">
                <a:solidFill>
                  <a:srgbClr val="FF0000"/>
                </a:solidFill>
              </a:rPr>
              <a:t>ve ortaokul </a:t>
            </a:r>
            <a:r>
              <a:rPr lang="tr-TR" b="1" dirty="0" smtClean="0">
                <a:solidFill>
                  <a:srgbClr val="FF0000"/>
                </a:solidFill>
              </a:rPr>
              <a:t>aynı </a:t>
            </a:r>
            <a:r>
              <a:rPr lang="tr-TR" b="1" dirty="0">
                <a:solidFill>
                  <a:srgbClr val="FF0000"/>
                </a:solidFill>
              </a:rPr>
              <a:t>binada </a:t>
            </a:r>
            <a:r>
              <a:rPr lang="tr-TR" b="1" dirty="0" smtClean="0">
                <a:solidFill>
                  <a:srgbClr val="FF0000"/>
                </a:solidFill>
              </a:rPr>
              <a:t>eğitim </a:t>
            </a:r>
            <a:r>
              <a:rPr lang="tr-TR" dirty="0"/>
              <a:t>veriyor ise, </a:t>
            </a:r>
            <a:r>
              <a:rPr lang="tr-TR" dirty="0">
                <a:solidFill>
                  <a:srgbClr val="FF0000"/>
                </a:solidFill>
              </a:rPr>
              <a:t>e-Okul </a:t>
            </a:r>
            <a:r>
              <a:rPr lang="tr-TR" dirty="0" smtClean="0">
                <a:solidFill>
                  <a:srgbClr val="FF0000"/>
                </a:solidFill>
              </a:rPr>
              <a:t>Modülü </a:t>
            </a:r>
            <a:r>
              <a:rPr lang="tr-TR" dirty="0" smtClean="0"/>
              <a:t>içerisinde bulunan </a:t>
            </a:r>
            <a:r>
              <a:rPr lang="tr-TR" dirty="0"/>
              <a:t>bina </a:t>
            </a:r>
            <a:r>
              <a:rPr lang="tr-TR" dirty="0" smtClean="0"/>
              <a:t>kullanımı </a:t>
            </a:r>
            <a:r>
              <a:rPr lang="tr-TR" dirty="0"/>
              <a:t>ve </a:t>
            </a:r>
            <a:r>
              <a:rPr lang="tr-TR" dirty="0" smtClean="0"/>
              <a:t>diğer bina </a:t>
            </a:r>
            <a:r>
              <a:rPr lang="tr-TR" dirty="0"/>
              <a:t>bilgileri </a:t>
            </a:r>
            <a:r>
              <a:rPr lang="tr-TR" dirty="0" smtClean="0"/>
              <a:t>ekranlarına </a:t>
            </a:r>
            <a:r>
              <a:rPr lang="tr-TR" dirty="0"/>
              <a:t>bilgi </a:t>
            </a:r>
            <a:r>
              <a:rPr lang="tr-TR" dirty="0" smtClean="0"/>
              <a:t>girişi yapılırken;</a:t>
            </a:r>
            <a:endParaRPr lang="tr-TR" dirty="0"/>
          </a:p>
          <a:p>
            <a:pPr algn="just"/>
            <a:r>
              <a:rPr lang="tr-TR" i="1" dirty="0"/>
              <a:t>a) </a:t>
            </a:r>
            <a:r>
              <a:rPr lang="tr-TR" i="1" dirty="0" smtClean="0">
                <a:solidFill>
                  <a:srgbClr val="FF0000"/>
                </a:solidFill>
              </a:rPr>
              <a:t>İlgili </a:t>
            </a:r>
            <a:r>
              <a:rPr lang="tr-TR" i="1" dirty="0">
                <a:solidFill>
                  <a:srgbClr val="FF0000"/>
                </a:solidFill>
              </a:rPr>
              <a:t>Kanun </a:t>
            </a:r>
            <a:r>
              <a:rPr lang="tr-TR" i="1" dirty="0" smtClean="0">
                <a:solidFill>
                  <a:srgbClr val="FF0000"/>
                </a:solidFill>
              </a:rPr>
              <a:t>kapsamında dönüşüm </a:t>
            </a:r>
            <a:r>
              <a:rPr lang="tr-TR" i="1" dirty="0" err="1" smtClean="0">
                <a:solidFill>
                  <a:srgbClr val="FF0000"/>
                </a:solidFill>
              </a:rPr>
              <a:t>işlmelerinde</a:t>
            </a:r>
            <a:r>
              <a:rPr lang="tr-TR" i="1" dirty="0" smtClean="0">
                <a:solidFill>
                  <a:srgbClr val="FF0000"/>
                </a:solidFill>
              </a:rPr>
              <a:t> oluşturulan </a:t>
            </a:r>
            <a:r>
              <a:rPr lang="tr-TR" i="1" dirty="0">
                <a:solidFill>
                  <a:srgbClr val="FF0000"/>
                </a:solidFill>
              </a:rPr>
              <a:t>il Milli </a:t>
            </a:r>
            <a:r>
              <a:rPr lang="tr-TR" i="1" dirty="0" err="1">
                <a:solidFill>
                  <a:srgbClr val="FF0000"/>
                </a:solidFill>
              </a:rPr>
              <a:t>Egitim</a:t>
            </a:r>
            <a:r>
              <a:rPr lang="tr-TR" i="1" dirty="0">
                <a:solidFill>
                  <a:srgbClr val="FF0000"/>
                </a:solidFill>
              </a:rPr>
              <a:t> </a:t>
            </a:r>
            <a:r>
              <a:rPr lang="tr-TR" i="1" dirty="0" smtClean="0">
                <a:solidFill>
                  <a:srgbClr val="FF0000"/>
                </a:solidFill>
              </a:rPr>
              <a:t>Müdürlüğü Eğitim Bölümü </a:t>
            </a:r>
            <a:r>
              <a:rPr lang="tr-TR" i="1" dirty="0">
                <a:solidFill>
                  <a:srgbClr val="FF0000"/>
                </a:solidFill>
              </a:rPr>
              <a:t>Planlama Komisyonunca, bina </a:t>
            </a:r>
            <a:r>
              <a:rPr lang="tr-TR" i="1" dirty="0" smtClean="0">
                <a:solidFill>
                  <a:srgbClr val="FF0000"/>
                </a:solidFill>
              </a:rPr>
              <a:t>mülkiyetinin </a:t>
            </a:r>
            <a:r>
              <a:rPr lang="tr-TR" i="1" dirty="0">
                <a:solidFill>
                  <a:srgbClr val="FF0000"/>
                </a:solidFill>
              </a:rPr>
              <a:t>ilkokula </a:t>
            </a:r>
            <a:r>
              <a:rPr lang="tr-TR" i="1" dirty="0" smtClean="0">
                <a:solidFill>
                  <a:srgbClr val="FF0000"/>
                </a:solidFill>
              </a:rPr>
              <a:t>mı ortaokula mı </a:t>
            </a:r>
            <a:r>
              <a:rPr lang="tr-TR" i="1" dirty="0">
                <a:solidFill>
                  <a:srgbClr val="FF0000"/>
                </a:solidFill>
              </a:rPr>
              <a:t>ait </a:t>
            </a:r>
            <a:r>
              <a:rPr lang="tr-TR" i="1" dirty="0" smtClean="0">
                <a:solidFill>
                  <a:srgbClr val="FF0000"/>
                </a:solidFill>
              </a:rPr>
              <a:t>olduğu </a:t>
            </a:r>
            <a:r>
              <a:rPr lang="tr-TR" i="1" dirty="0">
                <a:solidFill>
                  <a:srgbClr val="FF0000"/>
                </a:solidFill>
              </a:rPr>
              <a:t>belirlenip </a:t>
            </a:r>
            <a:r>
              <a:rPr lang="tr-TR" i="1" dirty="0" smtClean="0">
                <a:solidFill>
                  <a:srgbClr val="FF0000"/>
                </a:solidFill>
              </a:rPr>
              <a:t>okul müdürlüğüne </a:t>
            </a:r>
            <a:r>
              <a:rPr lang="tr-TR" i="1" dirty="0">
                <a:solidFill>
                  <a:srgbClr val="FF0000"/>
                </a:solidFill>
              </a:rPr>
              <a:t>bildirilecektir.</a:t>
            </a:r>
          </a:p>
          <a:p>
            <a:pPr algn="just"/>
            <a:r>
              <a:rPr lang="tr-TR" i="1" dirty="0"/>
              <a:t>b) </a:t>
            </a:r>
            <a:r>
              <a:rPr lang="tr-TR" i="1" dirty="0">
                <a:solidFill>
                  <a:srgbClr val="FF0000"/>
                </a:solidFill>
              </a:rPr>
              <a:t>Bilgi </a:t>
            </a:r>
            <a:r>
              <a:rPr lang="tr-TR" i="1" dirty="0" smtClean="0">
                <a:solidFill>
                  <a:srgbClr val="FF0000"/>
                </a:solidFill>
              </a:rPr>
              <a:t>girişlerindeki mükerrerliğin önlenmesi için</a:t>
            </a:r>
            <a:r>
              <a:rPr lang="tr-TR" i="1" dirty="0">
                <a:solidFill>
                  <a:srgbClr val="FF0000"/>
                </a:solidFill>
              </a:rPr>
              <a:t>, </a:t>
            </a:r>
            <a:r>
              <a:rPr lang="tr-TR" i="1" dirty="0" smtClean="0">
                <a:solidFill>
                  <a:srgbClr val="FF0000"/>
                </a:solidFill>
              </a:rPr>
              <a:t>aynı </a:t>
            </a:r>
            <a:r>
              <a:rPr lang="tr-TR" i="1" dirty="0">
                <a:solidFill>
                  <a:srgbClr val="FF0000"/>
                </a:solidFill>
              </a:rPr>
              <a:t>binada </a:t>
            </a:r>
            <a:r>
              <a:rPr lang="tr-TR" i="1" dirty="0" smtClean="0">
                <a:solidFill>
                  <a:srgbClr val="FF0000"/>
                </a:solidFill>
              </a:rPr>
              <a:t>eğitim </a:t>
            </a:r>
            <a:r>
              <a:rPr lang="tr-TR" i="1" dirty="0">
                <a:solidFill>
                  <a:srgbClr val="FF0000"/>
                </a:solidFill>
              </a:rPr>
              <a:t>yapan </a:t>
            </a:r>
            <a:r>
              <a:rPr lang="tr-TR" i="1" dirty="0" smtClean="0">
                <a:solidFill>
                  <a:srgbClr val="FF0000"/>
                </a:solidFill>
              </a:rPr>
              <a:t>okulların bina kullanımı </a:t>
            </a:r>
            <a:r>
              <a:rPr lang="tr-TR" i="1" dirty="0">
                <a:solidFill>
                  <a:srgbClr val="FF0000"/>
                </a:solidFill>
              </a:rPr>
              <a:t>ve </a:t>
            </a:r>
            <a:r>
              <a:rPr lang="tr-TR" i="1" dirty="0" smtClean="0">
                <a:solidFill>
                  <a:srgbClr val="FF0000"/>
                </a:solidFill>
              </a:rPr>
              <a:t>diğer </a:t>
            </a:r>
            <a:r>
              <a:rPr lang="tr-TR" i="1" dirty="0">
                <a:solidFill>
                  <a:srgbClr val="FF0000"/>
                </a:solidFill>
              </a:rPr>
              <a:t>bina bilgileri </a:t>
            </a:r>
            <a:r>
              <a:rPr lang="tr-TR" i="1" dirty="0" smtClean="0">
                <a:solidFill>
                  <a:srgbClr val="FF0000"/>
                </a:solidFill>
              </a:rPr>
              <a:t>ekranları, </a:t>
            </a:r>
            <a:r>
              <a:rPr lang="tr-TR" i="1" dirty="0">
                <a:solidFill>
                  <a:srgbClr val="FF0000"/>
                </a:solidFill>
              </a:rPr>
              <a:t>komisyonca </a:t>
            </a:r>
            <a:r>
              <a:rPr lang="tr-TR" i="1" dirty="0" smtClean="0">
                <a:solidFill>
                  <a:srgbClr val="FF0000"/>
                </a:solidFill>
              </a:rPr>
              <a:t>binanın mülkiyeti </a:t>
            </a:r>
            <a:r>
              <a:rPr lang="tr-TR" i="1" dirty="0">
                <a:solidFill>
                  <a:srgbClr val="FF0000"/>
                </a:solidFill>
              </a:rPr>
              <a:t>verilen okul </a:t>
            </a:r>
            <a:r>
              <a:rPr lang="tr-TR" i="1" dirty="0" smtClean="0">
                <a:solidFill>
                  <a:srgbClr val="FF0000"/>
                </a:solidFill>
              </a:rPr>
              <a:t>tarafından doldurulacaktır. Anı </a:t>
            </a:r>
            <a:r>
              <a:rPr lang="tr-TR" i="1" dirty="0">
                <a:solidFill>
                  <a:srgbClr val="FF0000"/>
                </a:solidFill>
              </a:rPr>
              <a:t>binada </a:t>
            </a:r>
            <a:r>
              <a:rPr lang="tr-TR" i="1" dirty="0" smtClean="0">
                <a:solidFill>
                  <a:srgbClr val="FF0000"/>
                </a:solidFill>
              </a:rPr>
              <a:t>eğitim </a:t>
            </a:r>
            <a:r>
              <a:rPr lang="tr-TR" i="1" dirty="0">
                <a:solidFill>
                  <a:srgbClr val="FF0000"/>
                </a:solidFill>
              </a:rPr>
              <a:t>yapan </a:t>
            </a:r>
            <a:r>
              <a:rPr lang="tr-TR" i="1" dirty="0" smtClean="0">
                <a:solidFill>
                  <a:srgbClr val="FF0000"/>
                </a:solidFill>
              </a:rPr>
              <a:t>diğer </a:t>
            </a:r>
            <a:r>
              <a:rPr lang="tr-TR" i="1" dirty="0">
                <a:solidFill>
                  <a:srgbClr val="FF0000"/>
                </a:solidFill>
              </a:rPr>
              <a:t>okul ise, sadece tahsis </a:t>
            </a:r>
            <a:r>
              <a:rPr lang="tr-TR" i="1" dirty="0" smtClean="0">
                <a:solidFill>
                  <a:srgbClr val="FF0000"/>
                </a:solidFill>
              </a:rPr>
              <a:t>ekranına </a:t>
            </a:r>
            <a:r>
              <a:rPr lang="tr-TR" i="1" dirty="0">
                <a:solidFill>
                  <a:srgbClr val="FF0000"/>
                </a:solidFill>
              </a:rPr>
              <a:t>hangi okulun </a:t>
            </a:r>
            <a:r>
              <a:rPr lang="tr-TR" i="1" dirty="0" smtClean="0">
                <a:solidFill>
                  <a:srgbClr val="FF0000"/>
                </a:solidFill>
              </a:rPr>
              <a:t>binasını </a:t>
            </a:r>
            <a:r>
              <a:rPr lang="tr-TR" i="1" dirty="0">
                <a:solidFill>
                  <a:srgbClr val="FF0000"/>
                </a:solidFill>
              </a:rPr>
              <a:t>ve </a:t>
            </a:r>
            <a:r>
              <a:rPr lang="tr-TR" i="1" dirty="0" smtClean="0">
                <a:solidFill>
                  <a:srgbClr val="FF0000"/>
                </a:solidFill>
              </a:rPr>
              <a:t>kaç dersliğini kullandığı bilgisini girecektir.</a:t>
            </a:r>
          </a:p>
          <a:p>
            <a:pPr algn="just"/>
            <a:endParaRPr lang="tr-TR" i="1" dirty="0" smtClean="0">
              <a:solidFill>
                <a:srgbClr val="FF0000"/>
              </a:solidFill>
            </a:endParaRPr>
          </a:p>
          <a:p>
            <a:pPr algn="just"/>
            <a:r>
              <a:rPr lang="tr-TR" b="1" dirty="0" smtClean="0"/>
              <a:t>6. </a:t>
            </a:r>
            <a:r>
              <a:rPr lang="tr-TR" dirty="0" smtClean="0"/>
              <a:t> Bina kullanım ekranları güncellenirken derslik, anasınıfı olarak kullanılan derslik, spor salonu, kütüphane, laboratuvar </a:t>
            </a:r>
            <a:r>
              <a:rPr lang="tr-TR" dirty="0" err="1" smtClean="0"/>
              <a:t>v.b.sayılarda</a:t>
            </a:r>
            <a:r>
              <a:rPr lang="tr-TR" dirty="0" smtClean="0"/>
              <a:t> hatalı veri girişi yapılmaması hususunda özen gösterilmelidir.</a:t>
            </a:r>
            <a:endParaRPr lang="tr-TR" b="1" dirty="0"/>
          </a:p>
        </p:txBody>
      </p:sp>
      <p:sp>
        <p:nvSpPr>
          <p:cNvPr id="5" name="Dikdörtgen 4"/>
          <p:cNvSpPr/>
          <p:nvPr/>
        </p:nvSpPr>
        <p:spPr>
          <a:xfrm>
            <a:off x="4835735" y="1596980"/>
            <a:ext cx="249658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cap="none" spc="0" dirty="0" smtClean="0">
                <a:ln/>
                <a:solidFill>
                  <a:srgbClr val="FF0000"/>
                </a:solidFill>
                <a:effectLst/>
              </a:rPr>
              <a:t>DİKKAT!</a:t>
            </a:r>
            <a:endParaRPr lang="tr-TR" sz="5400" b="1" cap="none" spc="0" dirty="0">
              <a:ln/>
              <a:solidFill>
                <a:srgbClr val="FF0000"/>
              </a:solidFill>
              <a:effectLst/>
            </a:endParaRPr>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22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4247317"/>
          </a:xfrm>
          <a:prstGeom prst="rect">
            <a:avLst/>
          </a:prstGeom>
          <a:noFill/>
        </p:spPr>
        <p:txBody>
          <a:bodyPr wrap="square" rtlCol="0">
            <a:spAutoFit/>
          </a:bodyPr>
          <a:lstStyle/>
          <a:p>
            <a:pPr algn="just"/>
            <a:r>
              <a:rPr lang="tr-TR" dirty="0" smtClean="0"/>
              <a:t>7- Öğretmenevi, öğretmenevi ve akşam sanat okulu, eğitim merkezi ve sosyal tesisler yatak kapasitelerini MEİS Modülünde bina bilgileri içerisindeki bina kullanım ekranına, uygulama oteli bulunan Anadolu Otelcilik ve Turizm Meslek Liseleri ise yatak kapasitelerini e-Okul Modülündeki bina bilgileri bölümü altındaki bina kullanım ekranlarına girilecektir.</a:t>
            </a:r>
          </a:p>
          <a:p>
            <a:pPr algn="just"/>
            <a:endParaRPr lang="tr-TR" dirty="0" smtClean="0"/>
          </a:p>
          <a:p>
            <a:pPr algn="just"/>
            <a:r>
              <a:rPr lang="tr-TR" dirty="0" smtClean="0"/>
              <a:t>8- 657 sayılı Devlet Memurları Kanununun 191. maddesi gereğince Sağlık Müdürlüğü, PTT, belediye vb. kurumların bünyesinde acılan okulöncesi kurumlarda eğitim gören 36-66 ay arası çocuk sayıları, MEİS Modülü içerisinde il ve ilçe formları altındaki bağımsız kurumlar ekranına kurum adlan ile birlikte girilecektir. Bu ekrana, Bakanlığımıza bağlı resmi ve özel anaokulları /anasınıfları ile Aile ve Sosyal Politikalar Bakanlığı Çocuk Hizmetleri Genel Müdürlüğü’ne bağlı kurumların bilgileri dâhil edilmeyecektir.</a:t>
            </a:r>
          </a:p>
          <a:p>
            <a:pPr algn="just"/>
            <a:endParaRPr lang="tr-TR" dirty="0" smtClean="0"/>
          </a:p>
          <a:p>
            <a:pPr algn="just"/>
            <a:r>
              <a:rPr lang="tr-TR" dirty="0"/>
              <a:t>9- e-Okul Modülünde; taşımalı eğitime tabi öğrenci, birleştirilmiş sınıflarda okuyan öğrenci ve kaynaştırma eğitimine tabi öğrenci bilgilerinin özür grupları ile birlikte eksiksiz olarak tanımlamalarının yapılması gerekmektedir.</a:t>
            </a:r>
          </a:p>
          <a:p>
            <a:pPr algn="just"/>
            <a:endParaRPr lang="tr-TR" dirty="0"/>
          </a:p>
        </p:txBody>
      </p:sp>
      <p:pic>
        <p:nvPicPr>
          <p:cNvPr id="5"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40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3970318"/>
          </a:xfrm>
          <a:prstGeom prst="rect">
            <a:avLst/>
          </a:prstGeom>
          <a:noFill/>
        </p:spPr>
        <p:txBody>
          <a:bodyPr wrap="square" rtlCol="0">
            <a:spAutoFit/>
          </a:bodyPr>
          <a:lstStyle/>
          <a:p>
            <a:pPr algn="just"/>
            <a:r>
              <a:rPr lang="tr-TR" dirty="0"/>
              <a:t>10- Halk Eğitim, Mesleki Eğitim ve Turizm Eğitim Merkezleri ile Kız Teknik Öğretim Olgunlaşma Enstitüsü, Pratik Kız Sanat Okulu kursiyer, personel ve bina bilgi girişlerini </a:t>
            </a:r>
            <a:r>
              <a:rPr lang="tr-TR" u="sng" dirty="0">
                <a:hlinkClick r:id="rId3"/>
              </a:rPr>
              <a:t>http://eyaygin.meb.gov.tr</a:t>
            </a:r>
            <a:r>
              <a:rPr lang="tr-TR" dirty="0"/>
              <a:t> adresindeki e-Yaygın Modülünden, eğitim olanakları bilgi girişlerini ise önceki yıllarda olduğu gibi MEİS Modülü üzerinden yapılacaktır</a:t>
            </a:r>
            <a:r>
              <a:rPr lang="tr-TR" dirty="0" smtClean="0"/>
              <a:t>.</a:t>
            </a:r>
          </a:p>
          <a:p>
            <a:pPr algn="just"/>
            <a:endParaRPr lang="tr-TR" dirty="0"/>
          </a:p>
          <a:p>
            <a:pPr algn="just"/>
            <a:r>
              <a:rPr lang="tr-TR" dirty="0"/>
              <a:t>11- Yaygın eğitim kapsamındaki Özel Özel Eğitim Okullarının rehabilitasyon birimleriyle özel eğitim ve rehabilitasyon merkezlerinde kayıt olan bireylerin kursiyer bilgileri ve kursiyerlerin öğrenim durumları </a:t>
            </a:r>
            <a:r>
              <a:rPr lang="tr-TR" u="sng" dirty="0">
                <a:hlinkClick r:id="rId4"/>
              </a:rPr>
              <a:t>http://mebbis.meb.gov.tr</a:t>
            </a:r>
            <a:r>
              <a:rPr lang="tr-TR" dirty="0"/>
              <a:t> adresindeki Özürlü Birey Modülündeki öğrenim bilgisi giriş ekranı kullanılarak girilecektir. Bina bilgileri, eğitim olanakları ve personel durumu bilgileri ise MEİS Modülünden girilecektir</a:t>
            </a:r>
            <a:r>
              <a:rPr lang="tr-TR" dirty="0" smtClean="0"/>
              <a:t>.</a:t>
            </a:r>
          </a:p>
          <a:p>
            <a:pPr algn="just"/>
            <a:endParaRPr lang="tr-TR" dirty="0"/>
          </a:p>
          <a:p>
            <a:pPr algn="just"/>
            <a:r>
              <a:rPr lang="tr-TR" dirty="0"/>
              <a:t>12-Bakanlığımıza bağlı okul ve kurumlar bilgisayar sayılarını, e-Okul modülünde yer alan bina kullanım ekranlarına, "Büroda kullanılan bilgisayar sayısı, Eğitim amaçlı kullanılan bilgisayar sayısı ve Fatih projesi kapsamında tablet bilgisayar sayısı" ayrıntısında gireceklerdir.</a:t>
            </a:r>
          </a:p>
          <a:p>
            <a:pPr algn="just"/>
            <a:endParaRPr lang="tr-TR" dirty="0"/>
          </a:p>
        </p:txBody>
      </p:sp>
      <p:pic>
        <p:nvPicPr>
          <p:cNvPr id="5" name="Resim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09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 y="0"/>
            <a:ext cx="12215948" cy="15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00390"/>
            <a:ext cx="5061285" cy="277116"/>
          </a:xfrm>
          <a:prstGeom prst="rect">
            <a:avLst/>
          </a:prstGeom>
          <a:noFill/>
        </p:spPr>
        <p:txBody>
          <a:bodyPr wrap="square" rtlCol="0">
            <a:spAutoFit/>
          </a:bodyPr>
          <a:lstStyle/>
          <a:p>
            <a:r>
              <a:rPr lang="tr-TR" sz="1200" dirty="0" smtClean="0"/>
              <a:t>İstanbul İl Milli Eğitim </a:t>
            </a:r>
            <a:r>
              <a:rPr lang="tr-TR" sz="1200" dirty="0" err="1" smtClean="0"/>
              <a:t>Müdürlüğü|Strateji</a:t>
            </a:r>
            <a:r>
              <a:rPr lang="tr-TR" sz="1200" dirty="0" smtClean="0"/>
              <a:t> Geliştirme Bölümü|© 2014</a:t>
            </a:r>
            <a:endParaRPr lang="tr-TR" sz="1200" dirty="0"/>
          </a:p>
        </p:txBody>
      </p:sp>
      <p:sp>
        <p:nvSpPr>
          <p:cNvPr id="8" name="Metin kutusu 7"/>
          <p:cNvSpPr txBox="1"/>
          <p:nvPr/>
        </p:nvSpPr>
        <p:spPr>
          <a:xfrm>
            <a:off x="502920" y="2286000"/>
            <a:ext cx="10538460" cy="2923877"/>
          </a:xfrm>
          <a:prstGeom prst="rect">
            <a:avLst/>
          </a:prstGeom>
          <a:noFill/>
        </p:spPr>
        <p:txBody>
          <a:bodyPr wrap="square" rtlCol="0">
            <a:spAutoFit/>
          </a:bodyPr>
          <a:lstStyle/>
          <a:p>
            <a:pPr algn="just"/>
            <a:r>
              <a:rPr lang="tr-TR" dirty="0"/>
              <a:t>13- MEİS Modülü bilgi girişi işlemleri tamamlandıktan sonra girilen bilgiler sırasıyla okul müdürü, ilçe milli eğitim müdürü ve il milli eğitim müdürü tarafından 3 aşamalı olarak kontrol edilerek onaylanacaktır.</a:t>
            </a:r>
          </a:p>
          <a:p>
            <a:pPr algn="just"/>
            <a:r>
              <a:rPr lang="tr-TR" dirty="0"/>
              <a:t> </a:t>
            </a:r>
          </a:p>
          <a:p>
            <a:pPr algn="just"/>
            <a:r>
              <a:rPr lang="tr-TR" sz="2000" dirty="0">
                <a:solidFill>
                  <a:srgbClr val="FF0000"/>
                </a:solidFill>
              </a:rPr>
              <a:t>2014-2015 eğitim ve öğretim yılı ile ilgili veri giriş işlemleri 01 Ekim 2014 Çarşamba günü başlayacak ve 31 Ekim 2014 Cuma günü tamamlanmış olacaktır. </a:t>
            </a:r>
            <a:endParaRPr lang="tr-TR" sz="2000" dirty="0" smtClean="0">
              <a:solidFill>
                <a:srgbClr val="FF0000"/>
              </a:solidFill>
            </a:endParaRPr>
          </a:p>
          <a:p>
            <a:pPr algn="just"/>
            <a:r>
              <a:rPr lang="tr-TR" dirty="0" smtClean="0"/>
              <a:t> </a:t>
            </a:r>
          </a:p>
          <a:p>
            <a:pPr algn="ctr"/>
            <a:r>
              <a:rPr lang="tr-TR" b="1" dirty="0" smtClean="0">
                <a:latin typeface="Century Gothic" panose="020B0502020202020204" pitchFamily="34" charset="0"/>
              </a:rPr>
              <a:t>Bilgi </a:t>
            </a:r>
            <a:r>
              <a:rPr lang="tr-TR" b="1" dirty="0">
                <a:latin typeface="Century Gothic" panose="020B0502020202020204" pitchFamily="34" charset="0"/>
              </a:rPr>
              <a:t>girişlerinde hata yapılmamasına özen gösterilecek, hatalı bilgi girişinden birinci derecedeki birim amirleri ile okul müdürleri sorumlu olacaktır. Hatalı bilgi girişi yapanlar hakkında gerekli idari işlemler yapılacaktır.</a:t>
            </a:r>
          </a:p>
          <a:p>
            <a:pPr algn="just"/>
            <a:endParaRPr lang="tr-TR" dirty="0">
              <a:latin typeface="Century Gothic" panose="020B0502020202020204" pitchFamily="34" charset="0"/>
            </a:endParaRPr>
          </a:p>
        </p:txBody>
      </p:sp>
      <p:pic>
        <p:nvPicPr>
          <p:cNvPr id="7" name="Resi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44" y="6450595"/>
            <a:ext cx="376706"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69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1267</Words>
  <Application>Microsoft Office PowerPoint</Application>
  <PresentationFormat>Geniş ekran</PresentationFormat>
  <Paragraphs>92</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Century Gothic</vt:lpstr>
      <vt:lpstr>Wingdings</vt:lpstr>
      <vt:lpstr>Office Teması</vt:lpstr>
      <vt:lpstr>2014-2015 Eğitim Öğretim Yılı İstatistik Girişleri </vt:lpstr>
      <vt:lpstr>PowerPoint Sunusu</vt:lpstr>
      <vt:lpstr>PowerPoint Sunusu</vt:lpstr>
      <vt:lpstr>PowerPoint Sunusu</vt:lpstr>
      <vt:lpstr>PowerPoint Sunusu</vt:lpstr>
      <vt:lpstr>PowerPoint Sunusu</vt:lpstr>
      <vt:lpstr>PowerPoint Sunusu</vt:lpstr>
      <vt:lpstr>PowerPoint Sunusu</vt:lpstr>
      <vt:lpstr>PowerPoint Sunusu</vt:lpstr>
      <vt:lpstr>E-Okul Giriş Adımları </vt:lpstr>
      <vt:lpstr>PowerPoint Sunusu</vt:lpstr>
      <vt:lpstr>ÖĞRETİM ŞEKLİ EKRANI</vt:lpstr>
      <vt:lpstr>OKUL/KURUM BİNA EKRANI</vt:lpstr>
      <vt:lpstr>BİNA-TAHSİS EKRANI</vt:lpstr>
      <vt:lpstr>BİNA DURUMU EKRANI</vt:lpstr>
      <vt:lpstr>LOJMAN EKRANI</vt:lpstr>
      <vt:lpstr>BİNA KULLANIMI EKRANI</vt:lpstr>
      <vt:lpstr>MEİS MODÜLÜ EĞİTİM İMKANLARI</vt:lpstr>
      <vt:lpstr>Meis Modülü Giriş Adımları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KAKIRMAN Research,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Eğitim Öğretim Yılı İstatistik Girişleri</dc:title>
  <dc:creator>ilhan KAKIRMAN</dc:creator>
  <cp:lastModifiedBy>ilhan KAKIRMAN</cp:lastModifiedBy>
  <cp:revision>12</cp:revision>
  <dcterms:created xsi:type="dcterms:W3CDTF">2014-10-10T09:24:25Z</dcterms:created>
  <dcterms:modified xsi:type="dcterms:W3CDTF">2014-10-10T12:14:05Z</dcterms:modified>
</cp:coreProperties>
</file>